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374" r:id="rId2"/>
    <p:sldId id="375" r:id="rId3"/>
    <p:sldId id="376" r:id="rId4"/>
    <p:sldId id="377" r:id="rId5"/>
    <p:sldId id="378" r:id="rId6"/>
    <p:sldId id="379" r:id="rId7"/>
    <p:sldId id="311" r:id="rId8"/>
    <p:sldId id="380" r:id="rId9"/>
    <p:sldId id="381" r:id="rId10"/>
    <p:sldId id="382" r:id="rId11"/>
    <p:sldId id="312" r:id="rId12"/>
    <p:sldId id="313" r:id="rId13"/>
    <p:sldId id="383" r:id="rId14"/>
    <p:sldId id="384" r:id="rId15"/>
    <p:sldId id="385" r:id="rId16"/>
    <p:sldId id="386" r:id="rId17"/>
    <p:sldId id="387" r:id="rId18"/>
    <p:sldId id="461" r:id="rId19"/>
    <p:sldId id="260" r:id="rId20"/>
    <p:sldId id="390" r:id="rId21"/>
    <p:sldId id="391" r:id="rId22"/>
    <p:sldId id="487" r:id="rId23"/>
    <p:sldId id="489" r:id="rId24"/>
    <p:sldId id="490" r:id="rId25"/>
    <p:sldId id="491" r:id="rId26"/>
    <p:sldId id="492" r:id="rId27"/>
    <p:sldId id="457" r:id="rId28"/>
    <p:sldId id="462" r:id="rId29"/>
    <p:sldId id="476" r:id="rId30"/>
    <p:sldId id="477" r:id="rId31"/>
    <p:sldId id="478" r:id="rId32"/>
    <p:sldId id="479" r:id="rId33"/>
    <p:sldId id="399" r:id="rId34"/>
    <p:sldId id="464" r:id="rId35"/>
    <p:sldId id="495" r:id="rId36"/>
    <p:sldId id="494" r:id="rId37"/>
    <p:sldId id="496" r:id="rId38"/>
    <p:sldId id="497" r:id="rId39"/>
    <p:sldId id="465" r:id="rId40"/>
    <p:sldId id="468" r:id="rId41"/>
    <p:sldId id="463" r:id="rId42"/>
    <p:sldId id="400" r:id="rId43"/>
    <p:sldId id="393" r:id="rId44"/>
    <p:sldId id="485" r:id="rId45"/>
    <p:sldId id="469" r:id="rId46"/>
    <p:sldId id="473" r:id="rId47"/>
    <p:sldId id="402" r:id="rId48"/>
    <p:sldId id="403" r:id="rId49"/>
    <p:sldId id="470" r:id="rId50"/>
    <p:sldId id="472" r:id="rId51"/>
    <p:sldId id="471" r:id="rId52"/>
    <p:sldId id="406" r:id="rId53"/>
    <p:sldId id="407" r:id="rId54"/>
    <p:sldId id="484" r:id="rId55"/>
    <p:sldId id="483" r:id="rId56"/>
    <p:sldId id="493" r:id="rId57"/>
    <p:sldId id="474" r:id="rId58"/>
    <p:sldId id="48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0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0A6C1-B2BF-7D4C-9EE4-CF700CA0AF6A}" v="1" dt="2020-09-27T10:05:54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4"/>
    <p:restoredTop sz="68975"/>
  </p:normalViewPr>
  <p:slideViewPr>
    <p:cSldViewPr snapToGrid="0">
      <p:cViewPr varScale="1">
        <p:scale>
          <a:sx n="88" d="100"/>
          <a:sy n="88" d="100"/>
        </p:scale>
        <p:origin x="7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250A6-7FD8-4004-8C0E-A485D91D61F0}" type="datetimeFigureOut">
              <a:rPr lang="en-US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3B8BB-2705-426D-9A04-0F12CEB8A83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3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osintframework.com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149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730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bad social engineer</a:t>
            </a:r>
          </a:p>
          <a:p>
            <a:r>
              <a:rPr lang="en-US" dirty="0"/>
              <a:t>We often don’t know the value of the information we have and how that can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31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Parents, guardians or teachers want to make them feel happy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03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moment, the connection that you both remember</a:t>
            </a:r>
          </a:p>
          <a:p>
            <a:r>
              <a:rPr lang="en-US" dirty="0"/>
              <a:t>They remember how good it feels, and it’s probably why they’re okay with pouting in the first place</a:t>
            </a:r>
          </a:p>
          <a:p>
            <a:r>
              <a:rPr lang="en-US" dirty="0"/>
              <a:t>But this also works both ways</a:t>
            </a:r>
          </a:p>
          <a:p>
            <a:r>
              <a:rPr lang="en-US" dirty="0"/>
              <a:t>Kids want to feel approval from their parents</a:t>
            </a:r>
          </a:p>
          <a:p>
            <a:r>
              <a:rPr lang="en-US" dirty="0"/>
              <a:t>Parents may reward good behavior in various ways, or behavior they want to encourage</a:t>
            </a:r>
          </a:p>
        </p:txBody>
      </p:sp>
    </p:spTree>
    <p:extLst>
      <p:ext uri="{BB962C8B-B14F-4D97-AF65-F5344CB8AC3E}">
        <p14:creationId xmlns:p14="http://schemas.microsoft.com/office/powerpoint/2010/main" val="2053616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thing that has always been instilled in me – do your research!</a:t>
            </a:r>
          </a:p>
          <a:p>
            <a:r>
              <a:rPr lang="en-US" dirty="0"/>
              <a:t>Company culture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What kind of language do they use? And I don’t just mean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991030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OSINT focuses on anything that can be accessed publicly</a:t>
            </a:r>
          </a:p>
          <a:p>
            <a:r>
              <a:rPr lang="en-US" dirty="0"/>
              <a:t>Only use Google and tools that do not gain access to private information</a:t>
            </a:r>
          </a:p>
          <a:p>
            <a:r>
              <a:rPr lang="en-US" dirty="0" err="1"/>
              <a:t>Doxxing</a:t>
            </a:r>
            <a:r>
              <a:rPr lang="en-US" dirty="0"/>
              <a:t> – truly public</a:t>
            </a:r>
          </a:p>
        </p:txBody>
      </p:sp>
    </p:spTree>
    <p:extLst>
      <p:ext uri="{BB962C8B-B14F-4D97-AF65-F5344CB8AC3E}">
        <p14:creationId xmlns:p14="http://schemas.microsoft.com/office/powerpoint/2010/main" val="318600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great you are</a:t>
            </a:r>
          </a:p>
          <a:p>
            <a:r>
              <a:rPr lang="en-US" dirty="0"/>
              <a:t>Talk about how great the company is</a:t>
            </a:r>
          </a:p>
          <a:p>
            <a:r>
              <a:rPr lang="en-US" dirty="0"/>
              <a:t>Everything you know about it because you did your homework</a:t>
            </a:r>
          </a:p>
          <a:p>
            <a:r>
              <a:rPr lang="en-US" dirty="0"/>
              <a:t>Use your influence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18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Someone might not remember what you did but they’ll remember how you made them feel</a:t>
            </a:r>
          </a:p>
          <a:p>
            <a:r>
              <a:rPr lang="en-US" dirty="0"/>
              <a:t>What if influencing people was all about the connection we make with them</a:t>
            </a:r>
          </a:p>
          <a:p>
            <a:r>
              <a:rPr lang="en-US" dirty="0"/>
              <a:t>The people who interviewed you will always remember the impact you made on them</a:t>
            </a:r>
          </a:p>
          <a:p>
            <a:r>
              <a:rPr lang="en-US" dirty="0"/>
              <a:t>You left them feeling happier or more inspired for having met you</a:t>
            </a:r>
          </a:p>
          <a:p>
            <a:r>
              <a:rPr lang="en-US" dirty="0"/>
              <a:t>Thinking about your success in getting the job, you will always remember how that feels</a:t>
            </a:r>
          </a:p>
          <a:p>
            <a:r>
              <a:rPr lang="en-US" dirty="0"/>
              <a:t>You’ll be more likely to do the same things for your next job</a:t>
            </a:r>
          </a:p>
        </p:txBody>
      </p:sp>
    </p:spTree>
    <p:extLst>
      <p:ext uri="{BB962C8B-B14F-4D97-AF65-F5344CB8AC3E}">
        <p14:creationId xmlns:p14="http://schemas.microsoft.com/office/powerpoint/2010/main" val="1391180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this together creates a pretext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34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1d823ffc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1d823ffc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33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Ocean’s 8</a:t>
            </a:r>
          </a:p>
          <a:p>
            <a:r>
              <a:rPr lang="en-US" dirty="0" err="1"/>
              <a:t>Mr</a:t>
            </a:r>
            <a:r>
              <a:rPr lang="en-US" dirty="0"/>
              <a:t> Robot</a:t>
            </a:r>
          </a:p>
        </p:txBody>
      </p:sp>
    </p:spTree>
    <p:extLst>
      <p:ext uri="{BB962C8B-B14F-4D97-AF65-F5344CB8AC3E}">
        <p14:creationId xmlns:p14="http://schemas.microsoft.com/office/powerpoint/2010/main" val="2293011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81d823ffc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81d823ffc1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278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81d823ffc1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81d823ffc1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147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Physically </a:t>
            </a:r>
            <a:r>
              <a:rPr lang="en-US" dirty="0" err="1"/>
              <a:t>pentesting</a:t>
            </a:r>
            <a:r>
              <a:rPr lang="en-US" dirty="0"/>
              <a:t> – what about digitally?</a:t>
            </a:r>
          </a:p>
          <a:p>
            <a:r>
              <a:rPr lang="en-US" dirty="0"/>
              <a:t>It’s kind of easy to imagine what it’s </a:t>
            </a:r>
            <a:r>
              <a:rPr lang="en-US" dirty="0" err="1"/>
              <a:t>llike</a:t>
            </a:r>
            <a:r>
              <a:rPr lang="en-US" dirty="0"/>
              <a:t> when somebody is impersonating to look as if they’re meant to be there. They might dress up like a cleaner or construction worker, perhaps act like they’re from IT support. They’ll make sure they look the part, try to hide their panic. But what about online?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28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vulnerabilities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22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Knowing you have certain programs that you use in your day to day, perhaps trying to send you compromised documents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22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 complained about a service being down? Maybe Slack or Teams was playing up and you’re complaining about it on social media – this is super useful if somebody wanted to impersonate an employee or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67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Phishing emails – popular places you shop, think about what would be really popular right now – </a:t>
            </a:r>
            <a:r>
              <a:rPr lang="en-US" dirty="0" err="1"/>
              <a:t>Aus</a:t>
            </a:r>
            <a:r>
              <a:rPr lang="en-US" dirty="0"/>
              <a:t> Post, </a:t>
            </a:r>
            <a:r>
              <a:rPr lang="en-US" dirty="0" err="1"/>
              <a:t>Ebay</a:t>
            </a:r>
            <a:r>
              <a:rPr lang="en-US" dirty="0"/>
              <a:t>, </a:t>
            </a:r>
            <a:r>
              <a:rPr lang="en-US" dirty="0" err="1"/>
              <a:t>Jb</a:t>
            </a:r>
            <a:r>
              <a:rPr lang="en-US" dirty="0"/>
              <a:t> </a:t>
            </a:r>
            <a:r>
              <a:rPr lang="en-US" dirty="0" err="1"/>
              <a:t>Hifi</a:t>
            </a:r>
            <a:r>
              <a:rPr lang="en-US" dirty="0"/>
              <a:t>, Uber Eats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91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Information about technology and why it’s valuable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VPN </a:t>
            </a:r>
          </a:p>
          <a:p>
            <a:pPr marL="171450" indent="-171450">
              <a:buFontTx/>
              <a:buChar char="-"/>
            </a:pPr>
            <a:r>
              <a:rPr lang="en-US" dirty="0"/>
              <a:t>OS</a:t>
            </a:r>
          </a:p>
          <a:p>
            <a:pPr marL="171450" indent="-171450">
              <a:buFontTx/>
              <a:buChar char="-"/>
            </a:pPr>
            <a:r>
              <a:rPr lang="en-US" dirty="0"/>
              <a:t>Schedule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Type of information stays 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54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1d823ff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1d823ff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I love listening to a podcast named Darknet Diaries</a:t>
            </a:r>
          </a:p>
          <a:p>
            <a:r>
              <a:rPr lang="en-US" dirty="0"/>
              <a:t>Chris </a:t>
            </a:r>
            <a:r>
              <a:rPr lang="en-US" dirty="0" err="1"/>
              <a:t>Hadnagy</a:t>
            </a:r>
            <a:r>
              <a:rPr lang="en-US" dirty="0"/>
              <a:t> is a cyber sec consultant</a:t>
            </a:r>
          </a:p>
          <a:p>
            <a:r>
              <a:rPr lang="en-US" dirty="0"/>
              <a:t>So security awareness at a company – people clicking on a phishing email – 1000 people, win a brand new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Put in credentials, corporate sponsored (looked like a corporate site)</a:t>
            </a:r>
          </a:p>
          <a:p>
            <a:r>
              <a:rPr lang="en-US" dirty="0"/>
              <a:t>Email looked legit - heck yeah, I want to win it!</a:t>
            </a:r>
          </a:p>
          <a:p>
            <a:r>
              <a:rPr lang="en-US" dirty="0"/>
              <a:t>750 clicked – go to the site – got their work username and password</a:t>
            </a:r>
          </a:p>
          <a:p>
            <a:r>
              <a:rPr lang="en-US" dirty="0"/>
              <a:t>Security awareness could have ended there, but there was a second objective</a:t>
            </a:r>
          </a:p>
          <a:p>
            <a:r>
              <a:rPr lang="en-US" dirty="0"/>
              <a:t>Gain remote access to the network inside</a:t>
            </a:r>
          </a:p>
          <a:p>
            <a:endParaRPr lang="en-US" dirty="0"/>
          </a:p>
          <a:p>
            <a:r>
              <a:rPr lang="en-US" dirty="0"/>
              <a:t>Created a PC cleaner program for them, but it was actually -</a:t>
            </a:r>
          </a:p>
          <a:p>
            <a:r>
              <a:rPr lang="en-US" dirty="0"/>
              <a:t>52:41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6155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1d823ff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1d823ff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Darknet Diaries</a:t>
            </a:r>
          </a:p>
          <a:p>
            <a:r>
              <a:rPr lang="en-US" dirty="0"/>
              <a:t>So security awareness at a company – people clicking on a phishing email – 1000 people, win a brand new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Put in credentials, corporate sponsored (looked like a corporate site)</a:t>
            </a:r>
          </a:p>
          <a:p>
            <a:r>
              <a:rPr lang="en-US" dirty="0"/>
              <a:t>Email looked legit - heck yeah, I want to win it!</a:t>
            </a:r>
          </a:p>
          <a:p>
            <a:r>
              <a:rPr lang="en-US" dirty="0"/>
              <a:t>750 clicked – go to the site – got their work username and password</a:t>
            </a:r>
          </a:p>
          <a:p>
            <a:r>
              <a:rPr lang="en-US" dirty="0"/>
              <a:t>Security awareness could have ended there, but there was a second objective</a:t>
            </a:r>
          </a:p>
          <a:p>
            <a:r>
              <a:rPr lang="en-US" dirty="0"/>
              <a:t>Gain remote access to the network inside</a:t>
            </a:r>
          </a:p>
          <a:p>
            <a:endParaRPr lang="en-US" dirty="0"/>
          </a:p>
          <a:p>
            <a:r>
              <a:rPr lang="en-US" dirty="0"/>
              <a:t>Created a PC cleaner program for them, but it was actually -</a:t>
            </a:r>
          </a:p>
          <a:p>
            <a:r>
              <a:rPr lang="en-US" dirty="0"/>
              <a:t>52:41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348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learn more about </a:t>
            </a:r>
            <a:r>
              <a:rPr lang="en-US" dirty="0" err="1"/>
              <a:t>sociial</a:t>
            </a:r>
            <a:r>
              <a:rPr lang="en-US" dirty="0"/>
              <a:t> engineering</a:t>
            </a:r>
          </a:p>
          <a:p>
            <a:r>
              <a:rPr lang="en-US" dirty="0"/>
              <a:t>Read the book - The Art of Human Hacking, by Chris </a:t>
            </a:r>
            <a:r>
              <a:rPr lang="en-US" dirty="0" err="1"/>
              <a:t>Hadnagy</a:t>
            </a:r>
            <a:r>
              <a:rPr lang="en-US" dirty="0"/>
              <a:t>, a social engineer and cyber security consultant</a:t>
            </a:r>
          </a:p>
          <a:p>
            <a:r>
              <a:rPr lang="en-US" dirty="0"/>
              <a:t>Has to do with talking to people and influencing people</a:t>
            </a:r>
          </a:p>
        </p:txBody>
      </p:sp>
    </p:spTree>
    <p:extLst>
      <p:ext uri="{BB962C8B-B14F-4D97-AF65-F5344CB8AC3E}">
        <p14:creationId xmlns:p14="http://schemas.microsoft.com/office/powerpoint/2010/main" val="3519545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1d823ff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1d823ff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Darknet Diaries</a:t>
            </a:r>
          </a:p>
          <a:p>
            <a:r>
              <a:rPr lang="en-US" dirty="0"/>
              <a:t>So security awareness at a company – people clicking on a phishing email – 1000 people, win a brand new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Put in credentials, corporate sponsored (looked like a corporate site)</a:t>
            </a:r>
          </a:p>
          <a:p>
            <a:r>
              <a:rPr lang="en-US" dirty="0"/>
              <a:t>Email looked legit - heck yeah, I want to win it!</a:t>
            </a:r>
          </a:p>
          <a:p>
            <a:r>
              <a:rPr lang="en-US" dirty="0"/>
              <a:t>750 clicked – go to the site – got their work username and password</a:t>
            </a:r>
          </a:p>
          <a:p>
            <a:r>
              <a:rPr lang="en-US" dirty="0"/>
              <a:t>Security awareness could have ended there, but there was a second objective</a:t>
            </a:r>
          </a:p>
          <a:p>
            <a:r>
              <a:rPr lang="en-US" dirty="0"/>
              <a:t>Gain remote access to the network inside</a:t>
            </a:r>
          </a:p>
          <a:p>
            <a:endParaRPr lang="en-US" dirty="0"/>
          </a:p>
          <a:p>
            <a:r>
              <a:rPr lang="en-US" dirty="0"/>
              <a:t>Created a PC cleaner program for them, but it was actually -</a:t>
            </a:r>
          </a:p>
          <a:p>
            <a:r>
              <a:rPr lang="en-US" dirty="0"/>
              <a:t>52:41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359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1d823ff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1d823ff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Darknet Diaries</a:t>
            </a:r>
          </a:p>
          <a:p>
            <a:r>
              <a:rPr lang="en-US" dirty="0"/>
              <a:t>So security awareness at a company – people clicking on a phishing email – 1000 people, win a brand new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Put in credentials, corporate sponsored (looked like a corporate site)</a:t>
            </a:r>
          </a:p>
          <a:p>
            <a:r>
              <a:rPr lang="en-US" dirty="0"/>
              <a:t>Email looked legit - heck yeah, I want to win it!</a:t>
            </a:r>
          </a:p>
          <a:p>
            <a:r>
              <a:rPr lang="en-US" dirty="0"/>
              <a:t>750 clicked – go to the site – got their work username and password</a:t>
            </a:r>
          </a:p>
          <a:p>
            <a:r>
              <a:rPr lang="en-US" dirty="0"/>
              <a:t>Security awareness could have ended there, but there was a second objective</a:t>
            </a:r>
          </a:p>
          <a:p>
            <a:r>
              <a:rPr lang="en-US" dirty="0"/>
              <a:t>Gain remote access to the network inside</a:t>
            </a:r>
          </a:p>
          <a:p>
            <a:endParaRPr lang="en-US" dirty="0"/>
          </a:p>
          <a:p>
            <a:r>
              <a:rPr lang="en-US" dirty="0"/>
              <a:t>Created a PC cleaner program for them, but it was actually -</a:t>
            </a:r>
          </a:p>
          <a:p>
            <a:r>
              <a:rPr lang="en-US" dirty="0"/>
              <a:t>52:41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53636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1d823ff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1d823ff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Darknet Diaries</a:t>
            </a:r>
          </a:p>
          <a:p>
            <a:r>
              <a:rPr lang="en-US" dirty="0"/>
              <a:t>So security awareness at a company – people clicking on a phishing email – 1000 people, win a brand new </a:t>
            </a:r>
            <a:r>
              <a:rPr lang="en-US" dirty="0" err="1"/>
              <a:t>iphone</a:t>
            </a:r>
            <a:endParaRPr lang="en-US" dirty="0"/>
          </a:p>
          <a:p>
            <a:r>
              <a:rPr lang="en-US" dirty="0"/>
              <a:t>Put in credentials, corporate sponsored (looked like a corporate site)</a:t>
            </a:r>
          </a:p>
          <a:p>
            <a:r>
              <a:rPr lang="en-US" dirty="0"/>
              <a:t>Email looked legit - heck yeah, I want to win it!</a:t>
            </a:r>
          </a:p>
          <a:p>
            <a:r>
              <a:rPr lang="en-US" dirty="0"/>
              <a:t>750 clicked – go to the site – got their work username and password</a:t>
            </a:r>
          </a:p>
          <a:p>
            <a:r>
              <a:rPr lang="en-US" dirty="0"/>
              <a:t>Security awareness could have ended there, but there was a second objective</a:t>
            </a:r>
          </a:p>
          <a:p>
            <a:r>
              <a:rPr lang="en-US" dirty="0"/>
              <a:t>Gain remote access to the network inside</a:t>
            </a:r>
          </a:p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 Click next one (for secondary objective)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Created a PC cleaner program for them, but it was actually -</a:t>
            </a:r>
          </a:p>
          <a:p>
            <a:r>
              <a:rPr lang="en-US" dirty="0"/>
              <a:t>52:41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phished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812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476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62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way an attacker can get interactive access into a system</a:t>
            </a:r>
          </a:p>
          <a:p>
            <a:r>
              <a:rPr lang="en-US" dirty="0"/>
              <a:t>There are a lot of issues with this</a:t>
            </a:r>
          </a:p>
          <a:p>
            <a:pPr marL="171450" indent="-171450">
              <a:buFontTx/>
              <a:buChar char="-"/>
            </a:pPr>
            <a:r>
              <a:rPr lang="en-US" dirty="0"/>
              <a:t>Imagine them gong through your directories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Gathering research about you, company files and directories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 trying to escalate privileges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88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an attacker was to initiate that connection request</a:t>
            </a:r>
          </a:p>
          <a:p>
            <a:r>
              <a:rPr lang="en-US" dirty="0"/>
              <a:t>It needs somewhere to connect to</a:t>
            </a:r>
          </a:p>
          <a:p>
            <a:r>
              <a:rPr lang="en-US" dirty="0"/>
              <a:t>So a port needs to be open and listening</a:t>
            </a:r>
          </a:p>
          <a:p>
            <a:r>
              <a:rPr lang="en-US" dirty="0"/>
              <a:t>It's like hey, here is a phone number you can reach me directly! It's ready to get your call, I just need to pick up and approve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4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many companies only allow certain ports to be open</a:t>
            </a:r>
          </a:p>
          <a:p>
            <a:r>
              <a:rPr lang="en-US" dirty="0"/>
              <a:t>So that can be pretty difficult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8041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the opposite was true? What if me as a hacker, my machine had an open port ready to accept a connection request from the target's machine? </a:t>
            </a:r>
          </a:p>
          <a:p>
            <a:endParaRPr lang="en-US" dirty="0"/>
          </a:p>
          <a:p>
            <a:r>
              <a:rPr lang="en-US" dirty="0"/>
              <a:t>this is a reverse shell, but we need to get the program on the target's machine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116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8b0189d312_1_3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8b0189d312_1_3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Whenever I think of a social engineer, I think of someone trying to influence another person. Sometimes it’s for good, and sometimes it’s for bad – but even that’s pretty subjective. We’ll explore a bit more about what that means.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8106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Call 25 people</a:t>
            </a:r>
          </a:p>
          <a:p>
            <a:r>
              <a:rPr lang="en-US" dirty="0"/>
              <a:t>Convince them to click some malware</a:t>
            </a:r>
          </a:p>
          <a:p>
            <a:r>
              <a:rPr lang="en-US" dirty="0"/>
              <a:t>Vishing</a:t>
            </a:r>
          </a:p>
          <a:p>
            <a:r>
              <a:rPr lang="en-US" dirty="0"/>
              <a:t>Email:</a:t>
            </a:r>
          </a:p>
          <a:p>
            <a:r>
              <a:rPr lang="en-US" dirty="0"/>
              <a:t>Here's an excerpt from Darknet Diaries</a:t>
            </a:r>
          </a:p>
          <a:p>
            <a:endParaRPr lang="en-US" dirty="0"/>
          </a:p>
          <a:p>
            <a:r>
              <a:rPr lang="en-US" dirty="0"/>
              <a:t>Let's have a think about that call - there's a pretext, Chris sounds pretty confident (</a:t>
            </a:r>
            <a:r>
              <a:rPr lang="en-US" dirty="0" err="1"/>
              <a:t>blase</a:t>
            </a:r>
            <a:r>
              <a:rPr lang="en-US" dirty="0"/>
              <a:t> about the </a:t>
            </a:r>
            <a:r>
              <a:rPr lang="en-US" dirty="0" err="1"/>
              <a:t>siituation</a:t>
            </a:r>
            <a:r>
              <a:rPr lang="en-US" dirty="0"/>
              <a:t>), he has a good bit of </a:t>
            </a:r>
            <a:r>
              <a:rPr lang="en-US" dirty="0" err="1"/>
              <a:t>osint</a:t>
            </a:r>
            <a:r>
              <a:rPr lang="en-US" dirty="0"/>
              <a:t>, and there was one clear goal - get the program on to the victim's desktop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8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I practice these skills?</a:t>
            </a:r>
          </a:p>
          <a:p>
            <a:endParaRPr lang="en-US" dirty="0"/>
          </a:p>
          <a:p>
            <a:r>
              <a:rPr lang="en-US" dirty="0"/>
              <a:t>What am I doing with Trace Labs?</a:t>
            </a:r>
          </a:p>
          <a:p>
            <a:pPr marL="171450" indent="-171450">
              <a:buFontTx/>
              <a:buChar char="-"/>
            </a:pPr>
            <a:r>
              <a:rPr lang="en-US" dirty="0"/>
              <a:t>Purpose – they help find and reunite people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it is and how (technically and high level)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64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pieces of information to consider</a:t>
            </a:r>
          </a:p>
          <a:p>
            <a:r>
              <a:rPr lang="en-US" dirty="0"/>
              <a:t>Compare it to a traditional </a:t>
            </a:r>
            <a:r>
              <a:rPr lang="en-US" dirty="0" err="1"/>
              <a:t>ctf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might all be familiar with the traditional CTF’s, go do a thing, </a:t>
            </a:r>
            <a:r>
              <a:rPr lang="en-US" dirty="0" err="1"/>
              <a:t>pentest</a:t>
            </a:r>
            <a:r>
              <a:rPr lang="en-US" dirty="0"/>
              <a:t>, find a file, decrypt a file … find a code and submit the flag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017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Incentivised</a:t>
            </a:r>
            <a:r>
              <a:rPr lang="en-US" dirty="0"/>
              <a:t> – turning it into a CTF, where you receive points for every piece of information that you find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basically gamified, but focused on finding real people</a:t>
            </a:r>
          </a:p>
        </p:txBody>
      </p:sp>
    </p:spTree>
    <p:extLst>
      <p:ext uri="{BB962C8B-B14F-4D97-AF65-F5344CB8AC3E}">
        <p14:creationId xmlns:p14="http://schemas.microsoft.com/office/powerpoint/2010/main" val="2481027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method</a:t>
            </a:r>
          </a:p>
          <a:p>
            <a:r>
              <a:rPr lang="en-US" dirty="0"/>
              <a:t>Be able to pivot then go back to that method</a:t>
            </a:r>
          </a:p>
          <a:p>
            <a:r>
              <a:rPr lang="en-US" dirty="0"/>
              <a:t>Tools you can use</a:t>
            </a:r>
          </a:p>
          <a:p>
            <a:endParaRPr lang="en-US" dirty="0"/>
          </a:p>
          <a:p>
            <a:r>
              <a:rPr lang="en-US" dirty="0"/>
              <a:t>At least this is how I thought I should approach it</a:t>
            </a:r>
          </a:p>
        </p:txBody>
      </p:sp>
    </p:spTree>
    <p:extLst>
      <p:ext uri="{BB962C8B-B14F-4D97-AF65-F5344CB8AC3E}">
        <p14:creationId xmlns:p14="http://schemas.microsoft.com/office/powerpoint/2010/main" val="613076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Know the story – articles</a:t>
            </a:r>
          </a:p>
          <a:p>
            <a:r>
              <a:rPr lang="en-US" dirty="0"/>
              <a:t>Create connections between the pieces of information you’re gathering</a:t>
            </a:r>
          </a:p>
          <a:p>
            <a:r>
              <a:rPr lang="en-US" dirty="0"/>
              <a:t>And look for the details, maybe there’s a landmark in a selfie and you can locate them with google maps</a:t>
            </a:r>
          </a:p>
          <a:p>
            <a:endParaRPr lang="en-US" dirty="0"/>
          </a:p>
          <a:p>
            <a:r>
              <a:rPr lang="en-US" dirty="0"/>
              <a:t>Clear lines you don’t want to cross</a:t>
            </a:r>
          </a:p>
          <a:p>
            <a:pPr marL="171450" indent="-171450">
              <a:buFontTx/>
              <a:buChar char="-"/>
            </a:pPr>
            <a:r>
              <a:rPr lang="en-US" dirty="0"/>
              <a:t>Just because info is there, it doesn’t mean it’s yours to find</a:t>
            </a:r>
          </a:p>
          <a:p>
            <a:pPr marL="171450" indent="-171450">
              <a:buFontTx/>
              <a:buChar char="-"/>
            </a:pPr>
            <a:r>
              <a:rPr lang="en-US" dirty="0"/>
              <a:t>Strictly no contact in the Trace Labs CTF</a:t>
            </a:r>
          </a:p>
          <a:p>
            <a:pPr marL="171450" indent="-171450">
              <a:buFontTx/>
              <a:buChar char="-"/>
            </a:pPr>
            <a:r>
              <a:rPr lang="en-US" dirty="0"/>
              <a:t>Real people with real lives, we don’t want to harm them or ourselves</a:t>
            </a:r>
          </a:p>
          <a:p>
            <a:r>
              <a:rPr lang="en-AU" dirty="0">
                <a:hlinkClick r:id="rId3"/>
              </a:rPr>
              <a:t>https://osintframework.com/</a:t>
            </a: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86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92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Slowly finding flags at 4am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Using lots of google, breached data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Information you might not think is relevant but actually is</a:t>
            </a:r>
          </a:p>
          <a:p>
            <a:r>
              <a:rPr lang="en-US" dirty="0"/>
              <a:t>Username : social media sites (network of people on </a:t>
            </a:r>
            <a:r>
              <a:rPr lang="en-US" dirty="0" err="1"/>
              <a:t>insta</a:t>
            </a:r>
            <a:r>
              <a:rPr lang="en-US" dirty="0"/>
              <a:t>/</a:t>
            </a:r>
            <a:r>
              <a:rPr lang="en-US" dirty="0" err="1"/>
              <a:t>facebook</a:t>
            </a:r>
            <a:r>
              <a:rPr lang="en-US" dirty="0"/>
              <a:t> would be different to </a:t>
            </a:r>
            <a:r>
              <a:rPr lang="en-US" dirty="0" err="1"/>
              <a:t>cashapp</a:t>
            </a:r>
            <a:r>
              <a:rPr lang="en-US" dirty="0"/>
              <a:t> and dating website, but there might be some crossover – </a:t>
            </a:r>
            <a:r>
              <a:rPr lang="en-US" dirty="0" err="1"/>
              <a:t>venn</a:t>
            </a:r>
            <a:r>
              <a:rPr lang="en-US" dirty="0"/>
              <a:t> diagram?)</a:t>
            </a:r>
          </a:p>
          <a:p>
            <a:r>
              <a:rPr lang="en-US" dirty="0"/>
              <a:t>Username: breached data : dating website – more to the story to add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634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team</a:t>
            </a:r>
          </a:p>
          <a:p>
            <a:r>
              <a:rPr lang="en-US" dirty="0"/>
              <a:t>I shared some tools with them all</a:t>
            </a:r>
          </a:p>
          <a:p>
            <a:r>
              <a:rPr lang="en-US" dirty="0"/>
              <a:t>Effect was so positive</a:t>
            </a:r>
          </a:p>
          <a:p>
            <a:r>
              <a:rPr lang="en-US" dirty="0"/>
              <a:t>So many social media accounts suddenly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078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pPr marL="171450" indent="-171450">
              <a:buFontTx/>
              <a:buChar char="-"/>
            </a:pPr>
            <a:r>
              <a:rPr lang="en-US" dirty="0"/>
              <a:t>Team generated leads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 had the empathy and perspective to create stories, connections between people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Everybody has some idea what this means</a:t>
            </a:r>
          </a:p>
          <a:p>
            <a:r>
              <a:rPr lang="en-US" dirty="0"/>
              <a:t>I feel like social engineers get a bad wrap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Lots of press about it, lots of fear still especially with the pandemic and everyone WFH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when we talk about social engineering, there’s usually a few areas discussed: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310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Points going up</a:t>
            </a:r>
          </a:p>
          <a:p>
            <a:r>
              <a:rPr lang="en-US" dirty="0"/>
              <a:t>Momentum</a:t>
            </a:r>
          </a:p>
          <a:p>
            <a:pPr marL="171450" indent="-171450">
              <a:buFontTx/>
              <a:buChar char="-"/>
            </a:pPr>
            <a:r>
              <a:rPr lang="en-US" dirty="0"/>
              <a:t>Went to the bigger community</a:t>
            </a:r>
          </a:p>
          <a:p>
            <a:endParaRPr lang="en-US" dirty="0"/>
          </a:p>
          <a:p>
            <a:r>
              <a:rPr lang="en-US" dirty="0"/>
              <a:t>We were on a roll</a:t>
            </a:r>
          </a:p>
          <a:p>
            <a:r>
              <a:rPr lang="en-US" dirty="0"/>
              <a:t>Points after points getting accepted by the judge</a:t>
            </a:r>
          </a:p>
          <a:p>
            <a:r>
              <a:rPr lang="en-US" dirty="0"/>
              <a:t>The team was starting to feel empowered and encouraged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64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7am and we’re getting tired, on to our 5</a:t>
            </a:r>
            <a:r>
              <a:rPr lang="en-US" baseline="30000" dirty="0"/>
              <a:t>th</a:t>
            </a:r>
            <a:r>
              <a:rPr lang="en-US" dirty="0"/>
              <a:t> coffee</a:t>
            </a:r>
          </a:p>
          <a:p>
            <a:r>
              <a:rPr lang="en-US" dirty="0"/>
              <a:t>It’s been quiet for a couple of hours, things are becoming more real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729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Simon story – high scoring game</a:t>
            </a:r>
          </a:p>
          <a:p>
            <a:r>
              <a:rPr lang="en-US" dirty="0"/>
              <a:t>This isn’t just like any competition</a:t>
            </a:r>
          </a:p>
          <a:p>
            <a:r>
              <a:rPr lang="en-US" dirty="0"/>
              <a:t>No matter who wins – really we all win</a:t>
            </a:r>
          </a:p>
          <a:p>
            <a:endParaRPr lang="en-US" dirty="0"/>
          </a:p>
          <a:p>
            <a:r>
              <a:rPr lang="en-US" dirty="0"/>
              <a:t>So we got on to the Trace labs slack</a:t>
            </a:r>
          </a:p>
          <a:p>
            <a:pPr marL="171450" indent="-171450">
              <a:buFontTx/>
              <a:buChar char="-"/>
            </a:pPr>
            <a:r>
              <a:rPr lang="en-US" dirty="0"/>
              <a:t>Knowledge sharing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Things we didn’t </a:t>
            </a:r>
            <a:r>
              <a:rPr lang="en-US" dirty="0" err="1"/>
              <a:t>realise</a:t>
            </a:r>
            <a:r>
              <a:rPr lang="en-US" dirty="0"/>
              <a:t> were flags, actually counted</a:t>
            </a:r>
          </a:p>
        </p:txBody>
      </p:sp>
    </p:spTree>
    <p:extLst>
      <p:ext uri="{BB962C8B-B14F-4D97-AF65-F5344CB8AC3E}">
        <p14:creationId xmlns:p14="http://schemas.microsoft.com/office/powerpoint/2010/main" val="13890709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strengths – video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508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of two trace labs</a:t>
            </a:r>
          </a:p>
          <a:p>
            <a:endParaRPr lang="en-US" dirty="0"/>
          </a:p>
          <a:p>
            <a:r>
              <a:rPr lang="en-US" dirty="0"/>
              <a:t>2 out of the 5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0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New technique - route</a:t>
            </a:r>
          </a:p>
          <a:p>
            <a:endParaRPr lang="en-US" dirty="0"/>
          </a:p>
          <a:p>
            <a:r>
              <a:rPr lang="en-US" dirty="0"/>
              <a:t>Never thought my love of puzzles and video games would lead to </a:t>
            </a:r>
            <a:r>
              <a:rPr lang="en-US" dirty="0" err="1"/>
              <a:t>tthis</a:t>
            </a:r>
            <a:endParaRPr lang="en-US" dirty="0"/>
          </a:p>
          <a:p>
            <a:endParaRPr lang="en-US" dirty="0"/>
          </a:p>
          <a:p>
            <a:r>
              <a:rPr lang="en-US" dirty="0"/>
              <a:t>I didn’t </a:t>
            </a:r>
            <a:r>
              <a:rPr lang="en-US" dirty="0" err="1"/>
              <a:t>realise</a:t>
            </a:r>
            <a:r>
              <a:rPr lang="en-US" dirty="0"/>
              <a:t> that participating in a competition would instill such a strong sense of teamwork, and that it wasn’t just the connections between us, but the connections between the teams that helped everyone succeed</a:t>
            </a:r>
          </a:p>
          <a:p>
            <a:endParaRPr lang="en-US" dirty="0"/>
          </a:p>
          <a:p>
            <a:r>
              <a:rPr lang="en-US" dirty="0"/>
              <a:t>Think about your affect on those around you, think about your influence</a:t>
            </a:r>
          </a:p>
          <a:p>
            <a:r>
              <a:rPr lang="en-US" dirty="0"/>
              <a:t>Think about the moments that create those lasting connections</a:t>
            </a:r>
          </a:p>
          <a:p>
            <a:r>
              <a:rPr lang="en-US" dirty="0"/>
              <a:t>Reflect on how you feel</a:t>
            </a:r>
          </a:p>
          <a:p>
            <a:r>
              <a:rPr lang="en-US" dirty="0"/>
              <a:t>Make big moments happen with the tools you have available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357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63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CTF’s</a:t>
            </a:r>
          </a:p>
          <a:p>
            <a:endParaRPr lang="en-US" dirty="0"/>
          </a:p>
          <a:p>
            <a:r>
              <a:rPr lang="en-US" dirty="0"/>
              <a:t>Some of these </a:t>
            </a:r>
            <a:r>
              <a:rPr lang="en-US" dirty="0" err="1"/>
              <a:t>organisations</a:t>
            </a:r>
            <a:r>
              <a:rPr lang="en-US" dirty="0"/>
              <a:t> have some great, generous people –</a:t>
            </a:r>
          </a:p>
          <a:p>
            <a:r>
              <a:rPr lang="en-US" dirty="0"/>
              <a:t>Pam who runs </a:t>
            </a:r>
            <a:r>
              <a:rPr lang="en-US" dirty="0" err="1"/>
              <a:t>haXX</a:t>
            </a:r>
            <a:endParaRPr lang="en-US" dirty="0"/>
          </a:p>
          <a:p>
            <a:r>
              <a:rPr lang="en-US" dirty="0"/>
              <a:t>Kylie who cofounded </a:t>
            </a:r>
            <a:r>
              <a:rPr lang="en-US" dirty="0" err="1"/>
              <a:t>BSides</a:t>
            </a:r>
            <a:r>
              <a:rPr lang="en-US" dirty="0"/>
              <a:t> Canberra</a:t>
            </a:r>
          </a:p>
          <a:p>
            <a:r>
              <a:rPr lang="en-US" dirty="0"/>
              <a:t>Louis who runs and writes so many great exercises at </a:t>
            </a:r>
            <a:r>
              <a:rPr lang="en-US" dirty="0" err="1"/>
              <a:t>Pentester</a:t>
            </a:r>
            <a:r>
              <a:rPr lang="en-US" dirty="0"/>
              <a:t> Lab</a:t>
            </a:r>
          </a:p>
          <a:p>
            <a:endParaRPr lang="en-US" dirty="0"/>
          </a:p>
          <a:p>
            <a:r>
              <a:rPr lang="en-US" dirty="0"/>
              <a:t>Communities and places to learn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ask for questions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03B8BB-2705-426D-9A04-0F12CEB8A8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64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Phishing is where someone tries to illicit sensitive information from a target, often done by email</a:t>
            </a:r>
          </a:p>
        </p:txBody>
      </p:sp>
    </p:spTree>
    <p:extLst>
      <p:ext uri="{BB962C8B-B14F-4D97-AF65-F5344CB8AC3E}">
        <p14:creationId xmlns:p14="http://schemas.microsoft.com/office/powerpoint/2010/main" val="24570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360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18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"/>
          <p:cNvSpPr txBox="1">
            <a:spLocks noGrp="1"/>
          </p:cNvSpPr>
          <p:nvPr>
            <p:ph type="body" idx="1"/>
          </p:nvPr>
        </p:nvSpPr>
        <p:spPr>
          <a:xfrm>
            <a:off x="2046800" y="2126405"/>
            <a:ext cx="8098400" cy="19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</a:lstStyle>
          <a:p>
            <a:endParaRPr/>
          </a:p>
        </p:txBody>
      </p:sp>
      <p:sp>
        <p:nvSpPr>
          <p:cNvPr id="399" name="Google Shape;399;p10"/>
          <p:cNvSpPr txBox="1">
            <a:spLocks noGrp="1"/>
          </p:cNvSpPr>
          <p:nvPr>
            <p:ph type="title"/>
          </p:nvPr>
        </p:nvSpPr>
        <p:spPr>
          <a:xfrm>
            <a:off x="2056400" y="4113595"/>
            <a:ext cx="8098400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133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 b="1">
                <a:solidFill>
                  <a:schemeClr val="accent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64049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>
            <a:spLocks noGrp="1"/>
          </p:cNvSpPr>
          <p:nvPr>
            <p:ph type="subTitle" idx="1"/>
          </p:nvPr>
        </p:nvSpPr>
        <p:spPr>
          <a:xfrm>
            <a:off x="3657800" y="4168592"/>
            <a:ext cx="4876400" cy="1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>
              <a:spcBef>
                <a:spcPts val="2133"/>
              </a:spcBef>
              <a:spcAft>
                <a:spcPts val="0"/>
              </a:spcAft>
              <a:buNone/>
              <a:defRPr sz="2133"/>
            </a:lvl2pPr>
            <a:lvl3pPr lvl="2" algn="ctr">
              <a:spcBef>
                <a:spcPts val="2133"/>
              </a:spcBef>
              <a:spcAft>
                <a:spcPts val="0"/>
              </a:spcAft>
              <a:buNone/>
              <a:defRPr sz="2133"/>
            </a:lvl3pPr>
            <a:lvl4pPr lvl="3" algn="ctr">
              <a:spcBef>
                <a:spcPts val="2133"/>
              </a:spcBef>
              <a:spcAft>
                <a:spcPts val="0"/>
              </a:spcAft>
              <a:buNone/>
              <a:defRPr sz="2133"/>
            </a:lvl4pPr>
            <a:lvl5pPr lvl="4" algn="ctr">
              <a:spcBef>
                <a:spcPts val="2133"/>
              </a:spcBef>
              <a:spcAft>
                <a:spcPts val="0"/>
              </a:spcAft>
              <a:buNone/>
              <a:defRPr sz="2133"/>
            </a:lvl5pPr>
            <a:lvl6pPr lvl="5" algn="ctr">
              <a:spcBef>
                <a:spcPts val="2133"/>
              </a:spcBef>
              <a:spcAft>
                <a:spcPts val="0"/>
              </a:spcAft>
              <a:buNone/>
              <a:defRPr sz="2133"/>
            </a:lvl6pPr>
            <a:lvl7pPr lvl="6" algn="ctr">
              <a:spcBef>
                <a:spcPts val="2133"/>
              </a:spcBef>
              <a:spcAft>
                <a:spcPts val="0"/>
              </a:spcAft>
              <a:buNone/>
              <a:defRPr sz="2133"/>
            </a:lvl7pPr>
            <a:lvl8pPr lvl="7" algn="ctr">
              <a:spcBef>
                <a:spcPts val="2133"/>
              </a:spcBef>
              <a:spcAft>
                <a:spcPts val="0"/>
              </a:spcAft>
              <a:buNone/>
              <a:defRPr sz="2133"/>
            </a:lvl8pPr>
            <a:lvl9pPr lvl="8" algn="ctr">
              <a:spcBef>
                <a:spcPts val="2133"/>
              </a:spcBef>
              <a:spcAft>
                <a:spcPts val="2133"/>
              </a:spcAft>
              <a:buNone/>
              <a:defRPr sz="2133"/>
            </a:lvl9pPr>
          </a:lstStyle>
          <a:p>
            <a:endParaRPr/>
          </a:p>
        </p:txBody>
      </p:sp>
      <p:sp>
        <p:nvSpPr>
          <p:cNvPr id="67" name="Google Shape;230;p7">
            <a:extLst>
              <a:ext uri="{FF2B5EF4-FFF2-40B4-BE49-F238E27FC236}">
                <a16:creationId xmlns:a16="http://schemas.microsoft.com/office/drawing/2014/main" id="{EF93A409-52AC-664E-B02E-6CD36B596A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48688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87066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5"/>
          <p:cNvSpPr txBox="1">
            <a:spLocks noGrp="1"/>
          </p:cNvSpPr>
          <p:nvPr>
            <p:ph type="title"/>
          </p:nvPr>
        </p:nvSpPr>
        <p:spPr>
          <a:xfrm>
            <a:off x="415600" y="486880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24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46CE7D5-CF57-46EF-B807-FDD0502418D4}" type="datetimeFigureOut">
              <a:rPr lang="en-US" smtClean="0"/>
              <a:pPr/>
              <a:t>9/27/20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Gill Sans SemiBold" panose="020B0502020104020203" pitchFamily="34" charset="-79"/>
          <a:ea typeface="+mj-ea"/>
          <a:cs typeface="Gill Sans SemiBold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Gill Sans Light" panose="020B0302020104020203" pitchFamily="34" charset="-79"/>
          <a:ea typeface="+mn-ea"/>
          <a:cs typeface="Gill Sans Light" panose="020B0302020104020203" pitchFamily="34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76168BC5-C21F-B640-BA5C-0B54230FF005}"/>
              </a:ext>
            </a:extLst>
          </p:cNvPr>
          <p:cNvSpPr txBox="1">
            <a:spLocks/>
          </p:cNvSpPr>
          <p:nvPr/>
        </p:nvSpPr>
        <p:spPr>
          <a:xfrm>
            <a:off x="1654600" y="1481615"/>
            <a:ext cx="8882800" cy="282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AU" sz="4533" b="1" dirty="0">
              <a:solidFill>
                <a:schemeClr val="bg1"/>
              </a:solidFill>
              <a:latin typeface="Gill Sans SemiBold" panose="020B0502020104020203" pitchFamily="34" charset="-79"/>
              <a:ea typeface="Open Sans" panose="020B0606030504020204" pitchFamily="34" charset="0"/>
              <a:cs typeface="Gill Sans SemiBold" panose="020B0502020104020203" pitchFamily="34" charset="-79"/>
            </a:endParaRPr>
          </a:p>
          <a:p>
            <a:pPr algn="ctr"/>
            <a:r>
              <a:rPr lang="en-AU" sz="2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INTRO TO</a:t>
            </a:r>
          </a:p>
          <a:p>
            <a:pPr algn="ctr"/>
            <a:r>
              <a:rPr lang="en-AU" sz="4533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SOCIAL ENGINEERING &amp;</a:t>
            </a:r>
          </a:p>
          <a:p>
            <a:pPr algn="ctr"/>
            <a:r>
              <a:rPr lang="en-AU" sz="4533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OPEN SOURCE INTELLIGENCE</a:t>
            </a:r>
          </a:p>
        </p:txBody>
      </p:sp>
      <p:grpSp>
        <p:nvGrpSpPr>
          <p:cNvPr id="35" name="Google Shape;1178;p31">
            <a:extLst>
              <a:ext uri="{FF2B5EF4-FFF2-40B4-BE49-F238E27FC236}">
                <a16:creationId xmlns:a16="http://schemas.microsoft.com/office/drawing/2014/main" id="{F5CB747E-1D5B-6342-B12A-F609866A91AE}"/>
              </a:ext>
            </a:extLst>
          </p:cNvPr>
          <p:cNvGrpSpPr/>
          <p:nvPr/>
        </p:nvGrpSpPr>
        <p:grpSpPr>
          <a:xfrm rot="10800000">
            <a:off x="1208667" y="1892096"/>
            <a:ext cx="9794133" cy="3166424"/>
            <a:chOff x="906500" y="1419072"/>
            <a:chExt cx="7345600" cy="2374818"/>
          </a:xfrm>
        </p:grpSpPr>
        <p:sp>
          <p:nvSpPr>
            <p:cNvPr id="36" name="Google Shape;1179;p31">
              <a:extLst>
                <a:ext uri="{FF2B5EF4-FFF2-40B4-BE49-F238E27FC236}">
                  <a16:creationId xmlns:a16="http://schemas.microsoft.com/office/drawing/2014/main" id="{7DD31326-5BFA-254F-A510-BE3AA651EB56}"/>
                </a:ext>
              </a:extLst>
            </p:cNvPr>
            <p:cNvSpPr/>
            <p:nvPr/>
          </p:nvSpPr>
          <p:spPr>
            <a:xfrm>
              <a:off x="906675" y="1419072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103025"/>
                  </a:lnTo>
                  <a:lnTo>
                    <a:pt x="18518" y="103025"/>
                  </a:lnTo>
                  <a:lnTo>
                    <a:pt x="18518" y="102604"/>
                  </a:lnTo>
                  <a:lnTo>
                    <a:pt x="422" y="102604"/>
                  </a:lnTo>
                  <a:lnTo>
                    <a:pt x="422" y="422"/>
                  </a:lnTo>
                  <a:lnTo>
                    <a:pt x="62470" y="422"/>
                  </a:lnTo>
                  <a:lnTo>
                    <a:pt x="62470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180;p31">
              <a:extLst>
                <a:ext uri="{FF2B5EF4-FFF2-40B4-BE49-F238E27FC236}">
                  <a16:creationId xmlns:a16="http://schemas.microsoft.com/office/drawing/2014/main" id="{191007FF-6D7D-2B44-9912-5F968157F4C8}"/>
                </a:ext>
              </a:extLst>
            </p:cNvPr>
            <p:cNvSpPr/>
            <p:nvPr/>
          </p:nvSpPr>
          <p:spPr>
            <a:xfrm>
              <a:off x="6329639" y="1419072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422"/>
                  </a:lnTo>
                  <a:lnTo>
                    <a:pt x="62049" y="422"/>
                  </a:lnTo>
                  <a:lnTo>
                    <a:pt x="62049" y="102604"/>
                  </a:lnTo>
                  <a:lnTo>
                    <a:pt x="43928" y="102604"/>
                  </a:lnTo>
                  <a:lnTo>
                    <a:pt x="43928" y="103025"/>
                  </a:lnTo>
                  <a:lnTo>
                    <a:pt x="62471" y="103025"/>
                  </a:lnTo>
                  <a:lnTo>
                    <a:pt x="62471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181;p31">
              <a:extLst>
                <a:ext uri="{FF2B5EF4-FFF2-40B4-BE49-F238E27FC236}">
                  <a16:creationId xmlns:a16="http://schemas.microsoft.com/office/drawing/2014/main" id="{6F462424-120C-1E4F-B155-3E97D5671347}"/>
                </a:ext>
              </a:extLst>
            </p:cNvPr>
            <p:cNvSpPr/>
            <p:nvPr/>
          </p:nvSpPr>
          <p:spPr>
            <a:xfrm>
              <a:off x="906675" y="1421877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103025"/>
                  </a:lnTo>
                  <a:lnTo>
                    <a:pt x="18518" y="103025"/>
                  </a:lnTo>
                  <a:lnTo>
                    <a:pt x="18518" y="102604"/>
                  </a:lnTo>
                  <a:lnTo>
                    <a:pt x="422" y="102604"/>
                  </a:lnTo>
                  <a:lnTo>
                    <a:pt x="422" y="422"/>
                  </a:lnTo>
                  <a:lnTo>
                    <a:pt x="62470" y="422"/>
                  </a:lnTo>
                  <a:lnTo>
                    <a:pt x="62470" y="0"/>
                  </a:lnTo>
                  <a:close/>
                </a:path>
              </a:pathLst>
            </a:custGeom>
            <a:solidFill>
              <a:srgbClr val="92D16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7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182;p31">
              <a:extLst>
                <a:ext uri="{FF2B5EF4-FFF2-40B4-BE49-F238E27FC236}">
                  <a16:creationId xmlns:a16="http://schemas.microsoft.com/office/drawing/2014/main" id="{175633B0-16CC-B44F-BB91-68C958C2C780}"/>
                </a:ext>
              </a:extLst>
            </p:cNvPr>
            <p:cNvSpPr/>
            <p:nvPr/>
          </p:nvSpPr>
          <p:spPr>
            <a:xfrm>
              <a:off x="6329639" y="1421877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422"/>
                  </a:lnTo>
                  <a:lnTo>
                    <a:pt x="62049" y="422"/>
                  </a:lnTo>
                  <a:lnTo>
                    <a:pt x="62049" y="102604"/>
                  </a:lnTo>
                  <a:lnTo>
                    <a:pt x="43928" y="102604"/>
                  </a:lnTo>
                  <a:lnTo>
                    <a:pt x="43928" y="103025"/>
                  </a:lnTo>
                  <a:lnTo>
                    <a:pt x="62471" y="103025"/>
                  </a:lnTo>
                  <a:lnTo>
                    <a:pt x="62471" y="0"/>
                  </a:lnTo>
                  <a:close/>
                </a:path>
              </a:pathLst>
            </a:custGeom>
            <a:solidFill>
              <a:srgbClr val="92D169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7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183;p31">
              <a:extLst>
                <a:ext uri="{FF2B5EF4-FFF2-40B4-BE49-F238E27FC236}">
                  <a16:creationId xmlns:a16="http://schemas.microsoft.com/office/drawing/2014/main" id="{1208097A-7060-DD4C-BC10-AEF334474F53}"/>
                </a:ext>
              </a:extLst>
            </p:cNvPr>
            <p:cNvSpPr/>
            <p:nvPr/>
          </p:nvSpPr>
          <p:spPr>
            <a:xfrm>
              <a:off x="906675" y="1419086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103025"/>
                  </a:lnTo>
                  <a:lnTo>
                    <a:pt x="18518" y="103025"/>
                  </a:lnTo>
                  <a:lnTo>
                    <a:pt x="18518" y="102604"/>
                  </a:lnTo>
                  <a:lnTo>
                    <a:pt x="422" y="102604"/>
                  </a:lnTo>
                  <a:lnTo>
                    <a:pt x="422" y="422"/>
                  </a:lnTo>
                  <a:lnTo>
                    <a:pt x="62470" y="422"/>
                  </a:lnTo>
                  <a:lnTo>
                    <a:pt x="62470" y="0"/>
                  </a:lnTo>
                  <a:close/>
                </a:path>
              </a:pathLst>
            </a:custGeom>
            <a:solidFill>
              <a:srgbClr val="92D16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1">
                  <a:alpha val="98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184;p31">
              <a:extLst>
                <a:ext uri="{FF2B5EF4-FFF2-40B4-BE49-F238E27FC236}">
                  <a16:creationId xmlns:a16="http://schemas.microsoft.com/office/drawing/2014/main" id="{7296AADA-8396-3E41-B92A-F731C9A692DF}"/>
                </a:ext>
              </a:extLst>
            </p:cNvPr>
            <p:cNvSpPr/>
            <p:nvPr/>
          </p:nvSpPr>
          <p:spPr>
            <a:xfrm>
              <a:off x="6329639" y="1419086"/>
              <a:ext cx="1922461" cy="2372013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422"/>
                  </a:lnTo>
                  <a:lnTo>
                    <a:pt x="62049" y="422"/>
                  </a:lnTo>
                  <a:lnTo>
                    <a:pt x="62049" y="102604"/>
                  </a:lnTo>
                  <a:lnTo>
                    <a:pt x="43928" y="102604"/>
                  </a:lnTo>
                  <a:lnTo>
                    <a:pt x="43928" y="103025"/>
                  </a:lnTo>
                  <a:lnTo>
                    <a:pt x="62471" y="103025"/>
                  </a:lnTo>
                  <a:lnTo>
                    <a:pt x="62471" y="0"/>
                  </a:lnTo>
                  <a:close/>
                </a:path>
              </a:pathLst>
            </a:custGeom>
            <a:solidFill>
              <a:srgbClr val="92D169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1">
                  <a:alpha val="98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185;p31">
              <a:extLst>
                <a:ext uri="{FF2B5EF4-FFF2-40B4-BE49-F238E27FC236}">
                  <a16:creationId xmlns:a16="http://schemas.microsoft.com/office/drawing/2014/main" id="{C33AF774-77D2-AD44-9753-5AE5052D2674}"/>
                </a:ext>
              </a:extLst>
            </p:cNvPr>
            <p:cNvSpPr/>
            <p:nvPr/>
          </p:nvSpPr>
          <p:spPr>
            <a:xfrm>
              <a:off x="906500" y="1419086"/>
              <a:ext cx="1922389" cy="2371916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103025"/>
                  </a:lnTo>
                  <a:lnTo>
                    <a:pt x="18518" y="103025"/>
                  </a:lnTo>
                  <a:lnTo>
                    <a:pt x="18518" y="102604"/>
                  </a:lnTo>
                  <a:lnTo>
                    <a:pt x="422" y="102604"/>
                  </a:lnTo>
                  <a:lnTo>
                    <a:pt x="422" y="422"/>
                  </a:lnTo>
                  <a:lnTo>
                    <a:pt x="62470" y="422"/>
                  </a:lnTo>
                  <a:lnTo>
                    <a:pt x="62470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rgbClr val="FFFFFF">
                  <a:alpha val="98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186;p31">
              <a:extLst>
                <a:ext uri="{FF2B5EF4-FFF2-40B4-BE49-F238E27FC236}">
                  <a16:creationId xmlns:a16="http://schemas.microsoft.com/office/drawing/2014/main" id="{A6B46003-19DB-FD40-B103-8406B33F864D}"/>
                </a:ext>
              </a:extLst>
            </p:cNvPr>
            <p:cNvSpPr/>
            <p:nvPr/>
          </p:nvSpPr>
          <p:spPr>
            <a:xfrm>
              <a:off x="6329464" y="1419086"/>
              <a:ext cx="1922389" cy="2371916"/>
            </a:xfrm>
            <a:custGeom>
              <a:avLst/>
              <a:gdLst/>
              <a:ahLst/>
              <a:cxnLst/>
              <a:rect l="l" t="t" r="r" b="b"/>
              <a:pathLst>
                <a:path w="62471" h="103026" extrusionOk="0">
                  <a:moveTo>
                    <a:pt x="1" y="0"/>
                  </a:moveTo>
                  <a:lnTo>
                    <a:pt x="1" y="422"/>
                  </a:lnTo>
                  <a:lnTo>
                    <a:pt x="62049" y="422"/>
                  </a:lnTo>
                  <a:lnTo>
                    <a:pt x="62049" y="102604"/>
                  </a:lnTo>
                  <a:lnTo>
                    <a:pt x="43928" y="102604"/>
                  </a:lnTo>
                  <a:lnTo>
                    <a:pt x="43928" y="103025"/>
                  </a:lnTo>
                  <a:lnTo>
                    <a:pt x="62471" y="103025"/>
                  </a:lnTo>
                  <a:lnTo>
                    <a:pt x="62471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rgbClr val="FFFFFF">
                  <a:alpha val="98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" name="Google Shape;1187;p31">
            <a:extLst>
              <a:ext uri="{FF2B5EF4-FFF2-40B4-BE49-F238E27FC236}">
                <a16:creationId xmlns:a16="http://schemas.microsoft.com/office/drawing/2014/main" id="{D17CC802-34FD-C54B-AE26-08F385C03870}"/>
              </a:ext>
            </a:extLst>
          </p:cNvPr>
          <p:cNvSpPr txBox="1">
            <a:spLocks/>
          </p:cNvSpPr>
          <p:nvPr/>
        </p:nvSpPr>
        <p:spPr>
          <a:xfrm>
            <a:off x="1654366" y="3767615"/>
            <a:ext cx="8882800" cy="2826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by Yianna Paris - @x0dium</a:t>
            </a:r>
          </a:p>
        </p:txBody>
      </p:sp>
    </p:spTree>
    <p:extLst>
      <p:ext uri="{BB962C8B-B14F-4D97-AF65-F5344CB8AC3E}">
        <p14:creationId xmlns:p14="http://schemas.microsoft.com/office/powerpoint/2010/main" val="209941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8F973-C21C-AE4D-8FB0-8AF77296BF4F}"/>
              </a:ext>
            </a:extLst>
          </p:cNvPr>
          <p:cNvGrpSpPr/>
          <p:nvPr/>
        </p:nvGrpSpPr>
        <p:grpSpPr>
          <a:xfrm>
            <a:off x="927358" y="4940133"/>
            <a:ext cx="10337285" cy="1276825"/>
            <a:chOff x="640342" y="3728849"/>
            <a:chExt cx="7752964" cy="957619"/>
          </a:xfrm>
        </p:grpSpPr>
        <p:sp>
          <p:nvSpPr>
            <p:cNvPr id="4" name="Google Shape;1187;p31">
              <a:extLst>
                <a:ext uri="{FF2B5EF4-FFF2-40B4-BE49-F238E27FC236}">
                  <a16:creationId xmlns:a16="http://schemas.microsoft.com/office/drawing/2014/main" id="{953E0CB2-DA3F-604A-B75C-8E6CB65565CB}"/>
                </a:ext>
              </a:extLst>
            </p:cNvPr>
            <p:cNvSpPr txBox="1">
              <a:spLocks/>
            </p:cNvSpPr>
            <p:nvPr/>
          </p:nvSpPr>
          <p:spPr>
            <a:xfrm>
              <a:off x="640342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Phishing</a:t>
              </a:r>
            </a:p>
          </p:txBody>
        </p:sp>
        <p:grpSp>
          <p:nvGrpSpPr>
            <p:cNvPr id="5" name="Google Shape;1400;p39">
              <a:extLst>
                <a:ext uri="{FF2B5EF4-FFF2-40B4-BE49-F238E27FC236}">
                  <a16:creationId xmlns:a16="http://schemas.microsoft.com/office/drawing/2014/main" id="{B0FF7EF3-5EC8-D643-ADDD-C278452EFA91}"/>
                </a:ext>
              </a:extLst>
            </p:cNvPr>
            <p:cNvGrpSpPr/>
            <p:nvPr/>
          </p:nvGrpSpPr>
          <p:grpSpPr>
            <a:xfrm>
              <a:off x="1069191" y="3733864"/>
              <a:ext cx="433687" cy="432536"/>
              <a:chOff x="-937025" y="2064750"/>
              <a:chExt cx="292225" cy="291450"/>
            </a:xfrm>
          </p:grpSpPr>
          <p:sp>
            <p:nvSpPr>
              <p:cNvPr id="6" name="Google Shape;1401;p39">
                <a:extLst>
                  <a:ext uri="{FF2B5EF4-FFF2-40B4-BE49-F238E27FC236}">
                    <a16:creationId xmlns:a16="http://schemas.microsoft.com/office/drawing/2014/main" id="{2CB870FE-B2B0-1B43-B62F-BF199A9DBEF8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" name="Google Shape;1402;p39">
                <a:extLst>
                  <a:ext uri="{FF2B5EF4-FFF2-40B4-BE49-F238E27FC236}">
                    <a16:creationId xmlns:a16="http://schemas.microsoft.com/office/drawing/2014/main" id="{4B2C24CA-8968-CD48-9C15-96B733BFD0D8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" name="Google Shape;1403;p39">
                <a:extLst>
                  <a:ext uri="{FF2B5EF4-FFF2-40B4-BE49-F238E27FC236}">
                    <a16:creationId xmlns:a16="http://schemas.microsoft.com/office/drawing/2014/main" id="{365C7523-CAA3-0E4F-9898-354E0D43216B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" name="Google Shape;1187;p31">
              <a:extLst>
                <a:ext uri="{FF2B5EF4-FFF2-40B4-BE49-F238E27FC236}">
                  <a16:creationId xmlns:a16="http://schemas.microsoft.com/office/drawing/2014/main" id="{A1B0E18B-D6C2-904E-B0D1-D0FF3E917777}"/>
                </a:ext>
              </a:extLst>
            </p:cNvPr>
            <p:cNvSpPr txBox="1">
              <a:spLocks/>
            </p:cNvSpPr>
            <p:nvPr/>
          </p:nvSpPr>
          <p:spPr>
            <a:xfrm>
              <a:off x="2522314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Vishing</a:t>
              </a:r>
            </a:p>
          </p:txBody>
        </p:sp>
        <p:sp>
          <p:nvSpPr>
            <p:cNvPr id="10" name="Google Shape;1187;p31">
              <a:extLst>
                <a:ext uri="{FF2B5EF4-FFF2-40B4-BE49-F238E27FC236}">
                  <a16:creationId xmlns:a16="http://schemas.microsoft.com/office/drawing/2014/main" id="{4BB50423-A4EC-6E48-AD94-E1129ABD4BFE}"/>
                </a:ext>
              </a:extLst>
            </p:cNvPr>
            <p:cNvSpPr txBox="1">
              <a:spLocks/>
            </p:cNvSpPr>
            <p:nvPr/>
          </p:nvSpPr>
          <p:spPr>
            <a:xfrm>
              <a:off x="4616291" y="4128732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 err="1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SMiShing</a:t>
              </a:r>
              <a:endPara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endParaRPr>
            </a:p>
          </p:txBody>
        </p:sp>
        <p:sp>
          <p:nvSpPr>
            <p:cNvPr id="11" name="Google Shape;1187;p31">
              <a:extLst>
                <a:ext uri="{FF2B5EF4-FFF2-40B4-BE49-F238E27FC236}">
                  <a16:creationId xmlns:a16="http://schemas.microsoft.com/office/drawing/2014/main" id="{DB07C3C5-15AB-D845-8DBC-62E6B3B0379C}"/>
                </a:ext>
              </a:extLst>
            </p:cNvPr>
            <p:cNvSpPr txBox="1">
              <a:spLocks/>
            </p:cNvSpPr>
            <p:nvPr/>
          </p:nvSpPr>
          <p:spPr>
            <a:xfrm>
              <a:off x="6423129" y="4128732"/>
              <a:ext cx="1970177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Impersonation</a:t>
              </a:r>
            </a:p>
          </p:txBody>
        </p:sp>
        <p:grpSp>
          <p:nvGrpSpPr>
            <p:cNvPr id="12" name="Google Shape;1400;p39">
              <a:extLst>
                <a:ext uri="{FF2B5EF4-FFF2-40B4-BE49-F238E27FC236}">
                  <a16:creationId xmlns:a16="http://schemas.microsoft.com/office/drawing/2014/main" id="{475B2307-2FF8-3740-9865-CD038F3B2AE1}"/>
                </a:ext>
              </a:extLst>
            </p:cNvPr>
            <p:cNvGrpSpPr/>
            <p:nvPr/>
          </p:nvGrpSpPr>
          <p:grpSpPr>
            <a:xfrm>
              <a:off x="2951163" y="3728849"/>
              <a:ext cx="433687" cy="432536"/>
              <a:chOff x="-937025" y="2064750"/>
              <a:chExt cx="292225" cy="291450"/>
            </a:xfrm>
          </p:grpSpPr>
          <p:sp>
            <p:nvSpPr>
              <p:cNvPr id="13" name="Google Shape;1401;p39">
                <a:extLst>
                  <a:ext uri="{FF2B5EF4-FFF2-40B4-BE49-F238E27FC236}">
                    <a16:creationId xmlns:a16="http://schemas.microsoft.com/office/drawing/2014/main" id="{618DE4D1-653A-314D-B62A-9938DA9D1FB4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402;p39">
                <a:extLst>
                  <a:ext uri="{FF2B5EF4-FFF2-40B4-BE49-F238E27FC236}">
                    <a16:creationId xmlns:a16="http://schemas.microsoft.com/office/drawing/2014/main" id="{12FB3D07-5D08-504E-9F36-C9A57FA02F7C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403;p39">
                <a:extLst>
                  <a:ext uri="{FF2B5EF4-FFF2-40B4-BE49-F238E27FC236}">
                    <a16:creationId xmlns:a16="http://schemas.microsoft.com/office/drawing/2014/main" id="{84703346-F052-5E4D-A72F-F1901C775541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" name="Google Shape;1400;p39">
              <a:extLst>
                <a:ext uri="{FF2B5EF4-FFF2-40B4-BE49-F238E27FC236}">
                  <a16:creationId xmlns:a16="http://schemas.microsoft.com/office/drawing/2014/main" id="{73A078FD-243B-9F48-B09E-2731232F8299}"/>
                </a:ext>
              </a:extLst>
            </p:cNvPr>
            <p:cNvGrpSpPr/>
            <p:nvPr/>
          </p:nvGrpSpPr>
          <p:grpSpPr>
            <a:xfrm>
              <a:off x="5045140" y="3742875"/>
              <a:ext cx="433687" cy="432536"/>
              <a:chOff x="-937025" y="2064750"/>
              <a:chExt cx="292225" cy="291450"/>
            </a:xfrm>
          </p:grpSpPr>
          <p:sp>
            <p:nvSpPr>
              <p:cNvPr id="17" name="Google Shape;1401;p39">
                <a:extLst>
                  <a:ext uri="{FF2B5EF4-FFF2-40B4-BE49-F238E27FC236}">
                    <a16:creationId xmlns:a16="http://schemas.microsoft.com/office/drawing/2014/main" id="{4891CDA1-EE9F-B247-AA48-C05DCDC5F65D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402;p39">
                <a:extLst>
                  <a:ext uri="{FF2B5EF4-FFF2-40B4-BE49-F238E27FC236}">
                    <a16:creationId xmlns:a16="http://schemas.microsoft.com/office/drawing/2014/main" id="{C997DF6E-F4F4-6F4A-92C8-9566286E73E7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403;p39">
                <a:extLst>
                  <a:ext uri="{FF2B5EF4-FFF2-40B4-BE49-F238E27FC236}">
                    <a16:creationId xmlns:a16="http://schemas.microsoft.com/office/drawing/2014/main" id="{7B990905-1BBC-EC46-9D0C-457D7B32989F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" name="Google Shape;1400;p39">
              <a:extLst>
                <a:ext uri="{FF2B5EF4-FFF2-40B4-BE49-F238E27FC236}">
                  <a16:creationId xmlns:a16="http://schemas.microsoft.com/office/drawing/2014/main" id="{19A85C81-C601-F741-9825-A5A1765BC63C}"/>
                </a:ext>
              </a:extLst>
            </p:cNvPr>
            <p:cNvGrpSpPr/>
            <p:nvPr/>
          </p:nvGrpSpPr>
          <p:grpSpPr>
            <a:xfrm>
              <a:off x="7191374" y="3756900"/>
              <a:ext cx="433687" cy="432536"/>
              <a:chOff x="-937025" y="2064750"/>
              <a:chExt cx="292225" cy="291450"/>
            </a:xfrm>
          </p:grpSpPr>
          <p:sp>
            <p:nvSpPr>
              <p:cNvPr id="21" name="Google Shape;1401;p39">
                <a:extLst>
                  <a:ext uri="{FF2B5EF4-FFF2-40B4-BE49-F238E27FC236}">
                    <a16:creationId xmlns:a16="http://schemas.microsoft.com/office/drawing/2014/main" id="{B9FFEFC8-2ECE-3540-9ED0-DDBCE2B3E7B1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402;p39">
                <a:extLst>
                  <a:ext uri="{FF2B5EF4-FFF2-40B4-BE49-F238E27FC236}">
                    <a16:creationId xmlns:a16="http://schemas.microsoft.com/office/drawing/2014/main" id="{FB28DFC4-70C9-D843-BFA2-730F0F7BEF35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403;p39">
                <a:extLst>
                  <a:ext uri="{FF2B5EF4-FFF2-40B4-BE49-F238E27FC236}">
                    <a16:creationId xmlns:a16="http://schemas.microsoft.com/office/drawing/2014/main" id="{19EC6A76-D2CF-3B4C-BF1A-29F6671621D0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575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8F973-C21C-AE4D-8FB0-8AF77296BF4F}"/>
              </a:ext>
            </a:extLst>
          </p:cNvPr>
          <p:cNvGrpSpPr/>
          <p:nvPr/>
        </p:nvGrpSpPr>
        <p:grpSpPr>
          <a:xfrm>
            <a:off x="927358" y="4940133"/>
            <a:ext cx="10337285" cy="1276825"/>
            <a:chOff x="640342" y="3728849"/>
            <a:chExt cx="7752964" cy="957619"/>
          </a:xfrm>
        </p:grpSpPr>
        <p:sp>
          <p:nvSpPr>
            <p:cNvPr id="4" name="Google Shape;1187;p31">
              <a:extLst>
                <a:ext uri="{FF2B5EF4-FFF2-40B4-BE49-F238E27FC236}">
                  <a16:creationId xmlns:a16="http://schemas.microsoft.com/office/drawing/2014/main" id="{953E0CB2-DA3F-604A-B75C-8E6CB65565CB}"/>
                </a:ext>
              </a:extLst>
            </p:cNvPr>
            <p:cNvSpPr txBox="1">
              <a:spLocks/>
            </p:cNvSpPr>
            <p:nvPr/>
          </p:nvSpPr>
          <p:spPr>
            <a:xfrm>
              <a:off x="640342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Phishing</a:t>
              </a:r>
            </a:p>
          </p:txBody>
        </p:sp>
        <p:grpSp>
          <p:nvGrpSpPr>
            <p:cNvPr id="5" name="Google Shape;1400;p39">
              <a:extLst>
                <a:ext uri="{FF2B5EF4-FFF2-40B4-BE49-F238E27FC236}">
                  <a16:creationId xmlns:a16="http://schemas.microsoft.com/office/drawing/2014/main" id="{B0FF7EF3-5EC8-D643-ADDD-C278452EFA91}"/>
                </a:ext>
              </a:extLst>
            </p:cNvPr>
            <p:cNvGrpSpPr/>
            <p:nvPr/>
          </p:nvGrpSpPr>
          <p:grpSpPr>
            <a:xfrm>
              <a:off x="1069191" y="3733864"/>
              <a:ext cx="433687" cy="432536"/>
              <a:chOff x="-937025" y="2064750"/>
              <a:chExt cx="292225" cy="291450"/>
            </a:xfrm>
          </p:grpSpPr>
          <p:sp>
            <p:nvSpPr>
              <p:cNvPr id="6" name="Google Shape;1401;p39">
                <a:extLst>
                  <a:ext uri="{FF2B5EF4-FFF2-40B4-BE49-F238E27FC236}">
                    <a16:creationId xmlns:a16="http://schemas.microsoft.com/office/drawing/2014/main" id="{2CB870FE-B2B0-1B43-B62F-BF199A9DBEF8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" name="Google Shape;1402;p39">
                <a:extLst>
                  <a:ext uri="{FF2B5EF4-FFF2-40B4-BE49-F238E27FC236}">
                    <a16:creationId xmlns:a16="http://schemas.microsoft.com/office/drawing/2014/main" id="{4B2C24CA-8968-CD48-9C15-96B733BFD0D8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" name="Google Shape;1403;p39">
                <a:extLst>
                  <a:ext uri="{FF2B5EF4-FFF2-40B4-BE49-F238E27FC236}">
                    <a16:creationId xmlns:a16="http://schemas.microsoft.com/office/drawing/2014/main" id="{365C7523-CAA3-0E4F-9898-354E0D43216B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" name="Google Shape;1187;p31">
              <a:extLst>
                <a:ext uri="{FF2B5EF4-FFF2-40B4-BE49-F238E27FC236}">
                  <a16:creationId xmlns:a16="http://schemas.microsoft.com/office/drawing/2014/main" id="{A1B0E18B-D6C2-904E-B0D1-D0FF3E917777}"/>
                </a:ext>
              </a:extLst>
            </p:cNvPr>
            <p:cNvSpPr txBox="1">
              <a:spLocks/>
            </p:cNvSpPr>
            <p:nvPr/>
          </p:nvSpPr>
          <p:spPr>
            <a:xfrm>
              <a:off x="2522314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Vishing</a:t>
              </a:r>
            </a:p>
          </p:txBody>
        </p:sp>
        <p:sp>
          <p:nvSpPr>
            <p:cNvPr id="10" name="Google Shape;1187;p31">
              <a:extLst>
                <a:ext uri="{FF2B5EF4-FFF2-40B4-BE49-F238E27FC236}">
                  <a16:creationId xmlns:a16="http://schemas.microsoft.com/office/drawing/2014/main" id="{4BB50423-A4EC-6E48-AD94-E1129ABD4BFE}"/>
                </a:ext>
              </a:extLst>
            </p:cNvPr>
            <p:cNvSpPr txBox="1">
              <a:spLocks/>
            </p:cNvSpPr>
            <p:nvPr/>
          </p:nvSpPr>
          <p:spPr>
            <a:xfrm>
              <a:off x="4616291" y="4128732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 err="1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SMiShing</a:t>
              </a:r>
              <a:endPara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endParaRPr>
            </a:p>
          </p:txBody>
        </p:sp>
        <p:sp>
          <p:nvSpPr>
            <p:cNvPr id="11" name="Google Shape;1187;p31">
              <a:extLst>
                <a:ext uri="{FF2B5EF4-FFF2-40B4-BE49-F238E27FC236}">
                  <a16:creationId xmlns:a16="http://schemas.microsoft.com/office/drawing/2014/main" id="{DB07C3C5-15AB-D845-8DBC-62E6B3B0379C}"/>
                </a:ext>
              </a:extLst>
            </p:cNvPr>
            <p:cNvSpPr txBox="1">
              <a:spLocks/>
            </p:cNvSpPr>
            <p:nvPr/>
          </p:nvSpPr>
          <p:spPr>
            <a:xfrm>
              <a:off x="6423129" y="4128732"/>
              <a:ext cx="1970177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Impersonation</a:t>
              </a:r>
            </a:p>
          </p:txBody>
        </p:sp>
        <p:grpSp>
          <p:nvGrpSpPr>
            <p:cNvPr id="12" name="Google Shape;1400;p39">
              <a:extLst>
                <a:ext uri="{FF2B5EF4-FFF2-40B4-BE49-F238E27FC236}">
                  <a16:creationId xmlns:a16="http://schemas.microsoft.com/office/drawing/2014/main" id="{475B2307-2FF8-3740-9865-CD038F3B2AE1}"/>
                </a:ext>
              </a:extLst>
            </p:cNvPr>
            <p:cNvGrpSpPr/>
            <p:nvPr/>
          </p:nvGrpSpPr>
          <p:grpSpPr>
            <a:xfrm>
              <a:off x="2951163" y="3728849"/>
              <a:ext cx="433687" cy="432536"/>
              <a:chOff x="-937025" y="2064750"/>
              <a:chExt cx="292225" cy="291450"/>
            </a:xfrm>
          </p:grpSpPr>
          <p:sp>
            <p:nvSpPr>
              <p:cNvPr id="13" name="Google Shape;1401;p39">
                <a:extLst>
                  <a:ext uri="{FF2B5EF4-FFF2-40B4-BE49-F238E27FC236}">
                    <a16:creationId xmlns:a16="http://schemas.microsoft.com/office/drawing/2014/main" id="{618DE4D1-653A-314D-B62A-9938DA9D1FB4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402;p39">
                <a:extLst>
                  <a:ext uri="{FF2B5EF4-FFF2-40B4-BE49-F238E27FC236}">
                    <a16:creationId xmlns:a16="http://schemas.microsoft.com/office/drawing/2014/main" id="{12FB3D07-5D08-504E-9F36-C9A57FA02F7C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403;p39">
                <a:extLst>
                  <a:ext uri="{FF2B5EF4-FFF2-40B4-BE49-F238E27FC236}">
                    <a16:creationId xmlns:a16="http://schemas.microsoft.com/office/drawing/2014/main" id="{84703346-F052-5E4D-A72F-F1901C775541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" name="Google Shape;1400;p39">
              <a:extLst>
                <a:ext uri="{FF2B5EF4-FFF2-40B4-BE49-F238E27FC236}">
                  <a16:creationId xmlns:a16="http://schemas.microsoft.com/office/drawing/2014/main" id="{73A078FD-243B-9F48-B09E-2731232F8299}"/>
                </a:ext>
              </a:extLst>
            </p:cNvPr>
            <p:cNvGrpSpPr/>
            <p:nvPr/>
          </p:nvGrpSpPr>
          <p:grpSpPr>
            <a:xfrm>
              <a:off x="5045140" y="3742875"/>
              <a:ext cx="433687" cy="432536"/>
              <a:chOff x="-937025" y="2064750"/>
              <a:chExt cx="292225" cy="291450"/>
            </a:xfrm>
          </p:grpSpPr>
          <p:sp>
            <p:nvSpPr>
              <p:cNvPr id="17" name="Google Shape;1401;p39">
                <a:extLst>
                  <a:ext uri="{FF2B5EF4-FFF2-40B4-BE49-F238E27FC236}">
                    <a16:creationId xmlns:a16="http://schemas.microsoft.com/office/drawing/2014/main" id="{4891CDA1-EE9F-B247-AA48-C05DCDC5F65D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402;p39">
                <a:extLst>
                  <a:ext uri="{FF2B5EF4-FFF2-40B4-BE49-F238E27FC236}">
                    <a16:creationId xmlns:a16="http://schemas.microsoft.com/office/drawing/2014/main" id="{C997DF6E-F4F4-6F4A-92C8-9566286E73E7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403;p39">
                <a:extLst>
                  <a:ext uri="{FF2B5EF4-FFF2-40B4-BE49-F238E27FC236}">
                    <a16:creationId xmlns:a16="http://schemas.microsoft.com/office/drawing/2014/main" id="{7B990905-1BBC-EC46-9D0C-457D7B32989F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" name="Google Shape;1400;p39">
              <a:extLst>
                <a:ext uri="{FF2B5EF4-FFF2-40B4-BE49-F238E27FC236}">
                  <a16:creationId xmlns:a16="http://schemas.microsoft.com/office/drawing/2014/main" id="{19A85C81-C601-F741-9825-A5A1765BC63C}"/>
                </a:ext>
              </a:extLst>
            </p:cNvPr>
            <p:cNvGrpSpPr/>
            <p:nvPr/>
          </p:nvGrpSpPr>
          <p:grpSpPr>
            <a:xfrm>
              <a:off x="7191374" y="3756900"/>
              <a:ext cx="433687" cy="432536"/>
              <a:chOff x="-937025" y="2064750"/>
              <a:chExt cx="292225" cy="291450"/>
            </a:xfrm>
          </p:grpSpPr>
          <p:sp>
            <p:nvSpPr>
              <p:cNvPr id="21" name="Google Shape;1401;p39">
                <a:extLst>
                  <a:ext uri="{FF2B5EF4-FFF2-40B4-BE49-F238E27FC236}">
                    <a16:creationId xmlns:a16="http://schemas.microsoft.com/office/drawing/2014/main" id="{B9FFEFC8-2ECE-3540-9ED0-DDBCE2B3E7B1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402;p39">
                <a:extLst>
                  <a:ext uri="{FF2B5EF4-FFF2-40B4-BE49-F238E27FC236}">
                    <a16:creationId xmlns:a16="http://schemas.microsoft.com/office/drawing/2014/main" id="{FB28DFC4-70C9-D843-BFA2-730F0F7BEF35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403;p39">
                <a:extLst>
                  <a:ext uri="{FF2B5EF4-FFF2-40B4-BE49-F238E27FC236}">
                    <a16:creationId xmlns:a16="http://schemas.microsoft.com/office/drawing/2014/main" id="{19EC6A76-D2CF-3B4C-BF1A-29F6671621D0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1671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180296F0-6727-0D40-9DAD-A08518E2E490}"/>
              </a:ext>
            </a:extLst>
          </p:cNvPr>
          <p:cNvSpPr txBox="1">
            <a:spLocks/>
          </p:cNvSpPr>
          <p:nvPr/>
        </p:nvSpPr>
        <p:spPr>
          <a:xfrm>
            <a:off x="616045" y="491506"/>
            <a:ext cx="4230275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Children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D1B6A-E337-524E-91C6-99AD3C51F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FE4A7DEC-941B-014C-AE56-AF93CF616D8A}"/>
              </a:ext>
            </a:extLst>
          </p:cNvPr>
          <p:cNvSpPr txBox="1">
            <a:spLocks/>
          </p:cNvSpPr>
          <p:nvPr/>
        </p:nvSpPr>
        <p:spPr>
          <a:xfrm>
            <a:off x="616044" y="1421721"/>
            <a:ext cx="4230275" cy="15043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Grumpy</a:t>
            </a:r>
          </a:p>
          <a:p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Pouty</a:t>
            </a:r>
          </a:p>
          <a:p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Cry</a:t>
            </a:r>
          </a:p>
        </p:txBody>
      </p:sp>
    </p:spTree>
    <p:extLst>
      <p:ext uri="{BB962C8B-B14F-4D97-AF65-F5344CB8AC3E}">
        <p14:creationId xmlns:p14="http://schemas.microsoft.com/office/powerpoint/2010/main" val="280418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9E0564-B390-E84F-B551-91D2F633D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6497"/>
            <a:ext cx="12904520" cy="8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79AAA-B1B9-6440-A267-5619DD45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352" y="1616508"/>
            <a:ext cx="6117296" cy="4587972"/>
          </a:xfrm>
          <a:prstGeom prst="rect">
            <a:avLst/>
          </a:prstGeom>
        </p:spPr>
      </p:pic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6F951D2C-4219-F742-9921-7EA190465DAD}"/>
              </a:ext>
            </a:extLst>
          </p:cNvPr>
          <p:cNvSpPr txBox="1">
            <a:spLocks/>
          </p:cNvSpPr>
          <p:nvPr/>
        </p:nvSpPr>
        <p:spPr>
          <a:xfrm>
            <a:off x="441496" y="466837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You just got called for an interview</a:t>
            </a:r>
          </a:p>
        </p:txBody>
      </p:sp>
    </p:spTree>
    <p:extLst>
      <p:ext uri="{BB962C8B-B14F-4D97-AF65-F5344CB8AC3E}">
        <p14:creationId xmlns:p14="http://schemas.microsoft.com/office/powerpoint/2010/main" val="38596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27C64478-A342-3744-B3D2-9518618D67F6}"/>
              </a:ext>
            </a:extLst>
          </p:cNvPr>
          <p:cNvSpPr txBox="1">
            <a:spLocks/>
          </p:cNvSpPr>
          <p:nvPr/>
        </p:nvSpPr>
        <p:spPr>
          <a:xfrm>
            <a:off x="1536700" y="746185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OSINT</a:t>
            </a:r>
          </a:p>
        </p:txBody>
      </p:sp>
      <p:sp>
        <p:nvSpPr>
          <p:cNvPr id="8" name="Google Shape;2051;p57">
            <a:extLst>
              <a:ext uri="{FF2B5EF4-FFF2-40B4-BE49-F238E27FC236}">
                <a16:creationId xmlns:a16="http://schemas.microsoft.com/office/drawing/2014/main" id="{61203C89-508C-834D-B871-A88A0293DAEA}"/>
              </a:ext>
            </a:extLst>
          </p:cNvPr>
          <p:cNvSpPr txBox="1">
            <a:spLocks/>
          </p:cNvSpPr>
          <p:nvPr/>
        </p:nvSpPr>
        <p:spPr>
          <a:xfrm>
            <a:off x="1692800" y="5181600"/>
            <a:ext cx="8806400" cy="5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AU" dirty="0">
                <a:solidFill>
                  <a:schemeClr val="accent4"/>
                </a:solidFill>
              </a:rPr>
              <a:t>Information that is accessed publicly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055FA7-A771-4B42-8B79-713B5337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2" y="2158513"/>
            <a:ext cx="8283956" cy="2907461"/>
          </a:xfrm>
          <a:prstGeom prst="rect">
            <a:avLst/>
          </a:prstGeom>
        </p:spPr>
      </p:pic>
      <p:sp>
        <p:nvSpPr>
          <p:cNvPr id="13" name="Google Shape;1187;p31">
            <a:extLst>
              <a:ext uri="{FF2B5EF4-FFF2-40B4-BE49-F238E27FC236}">
                <a16:creationId xmlns:a16="http://schemas.microsoft.com/office/drawing/2014/main" id="{9F93A35A-F802-2D49-AECC-78C1E5FD2F47}"/>
              </a:ext>
            </a:extLst>
          </p:cNvPr>
          <p:cNvSpPr txBox="1">
            <a:spLocks/>
          </p:cNvSpPr>
          <p:nvPr/>
        </p:nvSpPr>
        <p:spPr>
          <a:xfrm>
            <a:off x="1772500" y="1499616"/>
            <a:ext cx="8882800" cy="65889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Open Source Intelligence</a:t>
            </a:r>
          </a:p>
        </p:txBody>
      </p:sp>
    </p:spTree>
    <p:extLst>
      <p:ext uri="{BB962C8B-B14F-4D97-AF65-F5344CB8AC3E}">
        <p14:creationId xmlns:p14="http://schemas.microsoft.com/office/powerpoint/2010/main" val="137324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C1C3028-C884-8F47-B2CD-1BAFE318576B}"/>
              </a:ext>
            </a:extLst>
          </p:cNvPr>
          <p:cNvSpPr/>
          <p:nvPr/>
        </p:nvSpPr>
        <p:spPr>
          <a:xfrm>
            <a:off x="0" y="4882896"/>
            <a:ext cx="12192000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1187;p31">
            <a:extLst>
              <a:ext uri="{FF2B5EF4-FFF2-40B4-BE49-F238E27FC236}">
                <a16:creationId xmlns:a16="http://schemas.microsoft.com/office/drawing/2014/main" id="{3FAFAC82-DEE1-DE4F-BFBC-B3C26F094C65}"/>
              </a:ext>
            </a:extLst>
          </p:cNvPr>
          <p:cNvSpPr txBox="1">
            <a:spLocks/>
          </p:cNvSpPr>
          <p:nvPr/>
        </p:nvSpPr>
        <p:spPr>
          <a:xfrm>
            <a:off x="945229" y="5029200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interview</a:t>
            </a:r>
          </a:p>
        </p:txBody>
      </p:sp>
    </p:spTree>
    <p:extLst>
      <p:ext uri="{BB962C8B-B14F-4D97-AF65-F5344CB8AC3E}">
        <p14:creationId xmlns:p14="http://schemas.microsoft.com/office/powerpoint/2010/main" val="425256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AD243DF6-CC49-5B4F-83B1-2036DDB4366C}"/>
              </a:ext>
            </a:extLst>
          </p:cNvPr>
          <p:cNvSpPr txBox="1">
            <a:spLocks/>
          </p:cNvSpPr>
          <p:nvPr/>
        </p:nvSpPr>
        <p:spPr>
          <a:xfrm>
            <a:off x="1654600" y="2733669"/>
            <a:ext cx="8882800" cy="139066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Congrats, you just social engineered your way into a job :)</a:t>
            </a:r>
          </a:p>
        </p:txBody>
      </p:sp>
    </p:spTree>
    <p:extLst>
      <p:ext uri="{BB962C8B-B14F-4D97-AF65-F5344CB8AC3E}">
        <p14:creationId xmlns:p14="http://schemas.microsoft.com/office/powerpoint/2010/main" val="931782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67;p35">
            <a:extLst>
              <a:ext uri="{FF2B5EF4-FFF2-40B4-BE49-F238E27FC236}">
                <a16:creationId xmlns:a16="http://schemas.microsoft.com/office/drawing/2014/main" id="{A1A6BCAA-CC6F-374A-94E0-D578ADFF9787}"/>
              </a:ext>
            </a:extLst>
          </p:cNvPr>
          <p:cNvSpPr txBox="1">
            <a:spLocks/>
          </p:cNvSpPr>
          <p:nvPr/>
        </p:nvSpPr>
        <p:spPr>
          <a:xfrm>
            <a:off x="7474858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Simple</a:t>
            </a:r>
          </a:p>
        </p:txBody>
      </p:sp>
      <p:sp>
        <p:nvSpPr>
          <p:cNvPr id="8" name="Google Shape;1267;p35">
            <a:extLst>
              <a:ext uri="{FF2B5EF4-FFF2-40B4-BE49-F238E27FC236}">
                <a16:creationId xmlns:a16="http://schemas.microsoft.com/office/drawing/2014/main" id="{468FF4D4-47CA-EA4A-860F-FBCDCAC4D95B}"/>
              </a:ext>
            </a:extLst>
          </p:cNvPr>
          <p:cNvSpPr txBox="1">
            <a:spLocks/>
          </p:cNvSpPr>
          <p:nvPr/>
        </p:nvSpPr>
        <p:spPr>
          <a:xfrm>
            <a:off x="2855922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Confident</a:t>
            </a:r>
          </a:p>
        </p:txBody>
      </p:sp>
      <p:sp>
        <p:nvSpPr>
          <p:cNvPr id="18" name="Google Shape;1187;p31">
            <a:extLst>
              <a:ext uri="{FF2B5EF4-FFF2-40B4-BE49-F238E27FC236}">
                <a16:creationId xmlns:a16="http://schemas.microsoft.com/office/drawing/2014/main" id="{B4BC0BA0-48F1-0C45-B7E9-9B133FB9155E}"/>
              </a:ext>
            </a:extLst>
          </p:cNvPr>
          <p:cNvSpPr txBox="1">
            <a:spLocks/>
          </p:cNvSpPr>
          <p:nvPr/>
        </p:nvSpPr>
        <p:spPr>
          <a:xfrm>
            <a:off x="1654600" y="921739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PRETEXT</a:t>
            </a:r>
          </a:p>
        </p:txBody>
      </p:sp>
      <p:sp>
        <p:nvSpPr>
          <p:cNvPr id="19" name="Google Shape;1267;p35">
            <a:extLst>
              <a:ext uri="{FF2B5EF4-FFF2-40B4-BE49-F238E27FC236}">
                <a16:creationId xmlns:a16="http://schemas.microsoft.com/office/drawing/2014/main" id="{2C6B8325-2F12-EA4D-87A7-967371FD7CC5}"/>
              </a:ext>
            </a:extLst>
          </p:cNvPr>
          <p:cNvSpPr txBox="1">
            <a:spLocks/>
          </p:cNvSpPr>
          <p:nvPr/>
        </p:nvSpPr>
        <p:spPr>
          <a:xfrm>
            <a:off x="5236853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OSINT</a:t>
            </a:r>
          </a:p>
        </p:txBody>
      </p:sp>
      <p:sp>
        <p:nvSpPr>
          <p:cNvPr id="20" name="Google Shape;2322;p61">
            <a:extLst>
              <a:ext uri="{FF2B5EF4-FFF2-40B4-BE49-F238E27FC236}">
                <a16:creationId xmlns:a16="http://schemas.microsoft.com/office/drawing/2014/main" id="{A94F8412-EFA1-3847-AC4A-E5E6B3054F03}"/>
              </a:ext>
            </a:extLst>
          </p:cNvPr>
          <p:cNvSpPr/>
          <p:nvPr/>
        </p:nvSpPr>
        <p:spPr>
          <a:xfrm>
            <a:off x="2865472" y="2569710"/>
            <a:ext cx="1718292" cy="1718534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noFill/>
          <a:ln w="9525" cap="flat" cmpd="sng">
            <a:solidFill>
              <a:srgbClr val="FFFFC3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FFFFFF">
                <a:alpha val="8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323;p61">
            <a:extLst>
              <a:ext uri="{FF2B5EF4-FFF2-40B4-BE49-F238E27FC236}">
                <a16:creationId xmlns:a16="http://schemas.microsoft.com/office/drawing/2014/main" id="{76130779-9E6D-EE4F-8A5D-DD73B549458F}"/>
              </a:ext>
            </a:extLst>
          </p:cNvPr>
          <p:cNvSpPr/>
          <p:nvPr/>
        </p:nvSpPr>
        <p:spPr>
          <a:xfrm>
            <a:off x="5236853" y="2569710"/>
            <a:ext cx="1718292" cy="1718534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50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50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50" y="1"/>
                </a:cubicBezTo>
                <a:close/>
              </a:path>
            </a:pathLst>
          </a:custGeom>
          <a:noFill/>
          <a:ln w="9525" cap="flat" cmpd="sng">
            <a:solidFill>
              <a:srgbClr val="C1E9A7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FFFFFF">
                <a:alpha val="8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2324;p61">
            <a:extLst>
              <a:ext uri="{FF2B5EF4-FFF2-40B4-BE49-F238E27FC236}">
                <a16:creationId xmlns:a16="http://schemas.microsoft.com/office/drawing/2014/main" id="{25822420-7DB5-F249-9088-E092681DFE22}"/>
              </a:ext>
            </a:extLst>
          </p:cNvPr>
          <p:cNvSpPr/>
          <p:nvPr/>
        </p:nvSpPr>
        <p:spPr>
          <a:xfrm>
            <a:off x="7474825" y="2559668"/>
            <a:ext cx="1718292" cy="1718534"/>
          </a:xfrm>
          <a:custGeom>
            <a:avLst/>
            <a:gdLst/>
            <a:ahLst/>
            <a:cxnLst/>
            <a:rect l="l" t="t" r="r" b="b"/>
            <a:pathLst>
              <a:path w="7099" h="7100" extrusionOk="0">
                <a:moveTo>
                  <a:pt x="3549" y="1"/>
                </a:moveTo>
                <a:cubicBezTo>
                  <a:pt x="1589" y="1"/>
                  <a:pt x="0" y="1589"/>
                  <a:pt x="0" y="3551"/>
                </a:cubicBezTo>
                <a:cubicBezTo>
                  <a:pt x="0" y="5511"/>
                  <a:pt x="1589" y="7099"/>
                  <a:pt x="3549" y="7099"/>
                </a:cubicBezTo>
                <a:cubicBezTo>
                  <a:pt x="5510" y="7099"/>
                  <a:pt x="7099" y="5511"/>
                  <a:pt x="7099" y="3551"/>
                </a:cubicBezTo>
                <a:cubicBezTo>
                  <a:pt x="7099" y="1589"/>
                  <a:pt x="5510" y="1"/>
                  <a:pt x="3549" y="1"/>
                </a:cubicBezTo>
                <a:close/>
              </a:path>
            </a:pathLst>
          </a:custGeom>
          <a:noFill/>
          <a:ln w="9525" cap="flat" cmpd="sng">
            <a:solidFill>
              <a:srgbClr val="A7FAEE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algn="bl" rotWithShape="0">
              <a:srgbClr val="FFFFFF">
                <a:alpha val="84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670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35"/>
          <p:cNvSpPr txBox="1">
            <a:spLocks noGrp="1"/>
          </p:cNvSpPr>
          <p:nvPr>
            <p:ph type="subTitle" idx="1"/>
          </p:nvPr>
        </p:nvSpPr>
        <p:spPr>
          <a:xfrm>
            <a:off x="5236854" y="3109730"/>
            <a:ext cx="1718292" cy="6385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b="1" dirty="0"/>
              <a:t>Money</a:t>
            </a:r>
            <a:endParaRPr b="1" dirty="0"/>
          </a:p>
        </p:txBody>
      </p:sp>
      <p:grpSp>
        <p:nvGrpSpPr>
          <p:cNvPr id="9" name="Google Shape;1263;p35">
            <a:extLst>
              <a:ext uri="{FF2B5EF4-FFF2-40B4-BE49-F238E27FC236}">
                <a16:creationId xmlns:a16="http://schemas.microsoft.com/office/drawing/2014/main" id="{5A2B3610-0D0F-C34F-AF37-2EDBC1A1D763}"/>
              </a:ext>
            </a:extLst>
          </p:cNvPr>
          <p:cNvGrpSpPr/>
          <p:nvPr/>
        </p:nvGrpSpPr>
        <p:grpSpPr>
          <a:xfrm>
            <a:off x="5236853" y="2569816"/>
            <a:ext cx="1718292" cy="1718320"/>
            <a:chOff x="6589263" y="2027638"/>
            <a:chExt cx="1581966" cy="1581991"/>
          </a:xfrm>
        </p:grpSpPr>
        <p:sp>
          <p:nvSpPr>
            <p:cNvPr id="10" name="Google Shape;1264;p35">
              <a:extLst>
                <a:ext uri="{FF2B5EF4-FFF2-40B4-BE49-F238E27FC236}">
                  <a16:creationId xmlns:a16="http://schemas.microsoft.com/office/drawing/2014/main" id="{94D7949E-5429-BF40-9363-454AB15D8A58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65;p35">
              <a:extLst>
                <a:ext uri="{FF2B5EF4-FFF2-40B4-BE49-F238E27FC236}">
                  <a16:creationId xmlns:a16="http://schemas.microsoft.com/office/drawing/2014/main" id="{133004CC-761B-834E-BB56-DD314658A0AF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66;p35">
              <a:extLst>
                <a:ext uri="{FF2B5EF4-FFF2-40B4-BE49-F238E27FC236}">
                  <a16:creationId xmlns:a16="http://schemas.microsoft.com/office/drawing/2014/main" id="{50848B77-8EBF-8445-B347-080BA5755266}"/>
                </a:ext>
              </a:extLst>
            </p:cNvPr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67;p35">
            <a:extLst>
              <a:ext uri="{FF2B5EF4-FFF2-40B4-BE49-F238E27FC236}">
                <a16:creationId xmlns:a16="http://schemas.microsoft.com/office/drawing/2014/main" id="{42E7202B-B277-B44B-A081-FDD955447F4E}"/>
              </a:ext>
            </a:extLst>
          </p:cNvPr>
          <p:cNvSpPr txBox="1">
            <a:spLocks/>
          </p:cNvSpPr>
          <p:nvPr/>
        </p:nvSpPr>
        <p:spPr>
          <a:xfrm>
            <a:off x="7474858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Fame</a:t>
            </a:r>
          </a:p>
        </p:txBody>
      </p:sp>
      <p:sp>
        <p:nvSpPr>
          <p:cNvPr id="19" name="Google Shape;1267;p35">
            <a:extLst>
              <a:ext uri="{FF2B5EF4-FFF2-40B4-BE49-F238E27FC236}">
                <a16:creationId xmlns:a16="http://schemas.microsoft.com/office/drawing/2014/main" id="{73AFD328-96A5-8441-A20B-E2E7969B1857}"/>
              </a:ext>
            </a:extLst>
          </p:cNvPr>
          <p:cNvSpPr txBox="1">
            <a:spLocks/>
          </p:cNvSpPr>
          <p:nvPr/>
        </p:nvSpPr>
        <p:spPr>
          <a:xfrm>
            <a:off x="2855922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Politics</a:t>
            </a:r>
          </a:p>
        </p:txBody>
      </p:sp>
      <p:grpSp>
        <p:nvGrpSpPr>
          <p:cNvPr id="20" name="Google Shape;1263;p35">
            <a:extLst>
              <a:ext uri="{FF2B5EF4-FFF2-40B4-BE49-F238E27FC236}">
                <a16:creationId xmlns:a16="http://schemas.microsoft.com/office/drawing/2014/main" id="{8174EA87-B397-584A-A128-7AF6B10427C8}"/>
              </a:ext>
            </a:extLst>
          </p:cNvPr>
          <p:cNvGrpSpPr/>
          <p:nvPr/>
        </p:nvGrpSpPr>
        <p:grpSpPr>
          <a:xfrm>
            <a:off x="7474857" y="2569789"/>
            <a:ext cx="1718292" cy="1718320"/>
            <a:chOff x="6589263" y="2027638"/>
            <a:chExt cx="1581966" cy="1581991"/>
          </a:xfrm>
        </p:grpSpPr>
        <p:sp>
          <p:nvSpPr>
            <p:cNvPr id="21" name="Google Shape;1264;p35">
              <a:extLst>
                <a:ext uri="{FF2B5EF4-FFF2-40B4-BE49-F238E27FC236}">
                  <a16:creationId xmlns:a16="http://schemas.microsoft.com/office/drawing/2014/main" id="{B82230D0-1151-1744-8D9E-48BC5126EB27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265;p35">
              <a:extLst>
                <a:ext uri="{FF2B5EF4-FFF2-40B4-BE49-F238E27FC236}">
                  <a16:creationId xmlns:a16="http://schemas.microsoft.com/office/drawing/2014/main" id="{76D6ECC8-D400-304C-9EDF-AAF448192BFC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266;p35">
              <a:extLst>
                <a:ext uri="{FF2B5EF4-FFF2-40B4-BE49-F238E27FC236}">
                  <a16:creationId xmlns:a16="http://schemas.microsoft.com/office/drawing/2014/main" id="{E5FC208B-A9C4-B74C-BFA2-64FC8A3DF068}"/>
                </a:ext>
              </a:extLst>
            </p:cNvPr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4" name="Google Shape;1263;p35">
            <a:extLst>
              <a:ext uri="{FF2B5EF4-FFF2-40B4-BE49-F238E27FC236}">
                <a16:creationId xmlns:a16="http://schemas.microsoft.com/office/drawing/2014/main" id="{157864A9-6F93-D943-B76F-B4C97CDC543A}"/>
              </a:ext>
            </a:extLst>
          </p:cNvPr>
          <p:cNvGrpSpPr/>
          <p:nvPr/>
        </p:nvGrpSpPr>
        <p:grpSpPr>
          <a:xfrm>
            <a:off x="2855921" y="2569763"/>
            <a:ext cx="1718292" cy="1718320"/>
            <a:chOff x="6589263" y="2027638"/>
            <a:chExt cx="1581966" cy="1581991"/>
          </a:xfrm>
        </p:grpSpPr>
        <p:sp>
          <p:nvSpPr>
            <p:cNvPr id="25" name="Google Shape;1264;p35">
              <a:extLst>
                <a:ext uri="{FF2B5EF4-FFF2-40B4-BE49-F238E27FC236}">
                  <a16:creationId xmlns:a16="http://schemas.microsoft.com/office/drawing/2014/main" id="{2721A938-3540-D240-8E2B-C0879151DA58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265;p35">
              <a:extLst>
                <a:ext uri="{FF2B5EF4-FFF2-40B4-BE49-F238E27FC236}">
                  <a16:creationId xmlns:a16="http://schemas.microsoft.com/office/drawing/2014/main" id="{E04E208B-8984-D149-9B4E-77CF13DC59A7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266;p35">
              <a:extLst>
                <a:ext uri="{FF2B5EF4-FFF2-40B4-BE49-F238E27FC236}">
                  <a16:creationId xmlns:a16="http://schemas.microsoft.com/office/drawing/2014/main" id="{FAA51A1E-187A-6347-B1E1-85C7865DC641}"/>
                </a:ext>
              </a:extLst>
            </p:cNvPr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" name="Google Shape;1187;p31">
            <a:extLst>
              <a:ext uri="{FF2B5EF4-FFF2-40B4-BE49-F238E27FC236}">
                <a16:creationId xmlns:a16="http://schemas.microsoft.com/office/drawing/2014/main" id="{C302B763-8C80-3D4D-9AE3-7CD417153517}"/>
              </a:ext>
            </a:extLst>
          </p:cNvPr>
          <p:cNvSpPr txBox="1">
            <a:spLocks/>
          </p:cNvSpPr>
          <p:nvPr/>
        </p:nvSpPr>
        <p:spPr>
          <a:xfrm>
            <a:off x="1654600" y="921739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279944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EF772D-A337-674F-A316-7F86DB387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69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35"/>
          <p:cNvGrpSpPr/>
          <p:nvPr/>
        </p:nvGrpSpPr>
        <p:grpSpPr>
          <a:xfrm>
            <a:off x="2410865" y="2037057"/>
            <a:ext cx="2783755" cy="2783799"/>
            <a:chOff x="6589263" y="2027638"/>
            <a:chExt cx="1581966" cy="1581991"/>
          </a:xfrm>
        </p:grpSpPr>
        <p:sp>
          <p:nvSpPr>
            <p:cNvPr id="1264" name="Google Shape;1264;p35"/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67" name="Google Shape;1267;p35"/>
          <p:cNvSpPr txBox="1">
            <a:spLocks noGrp="1"/>
          </p:cNvSpPr>
          <p:nvPr>
            <p:ph type="subTitle" idx="1"/>
          </p:nvPr>
        </p:nvSpPr>
        <p:spPr>
          <a:xfrm>
            <a:off x="5236854" y="3109730"/>
            <a:ext cx="1718292" cy="63854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 b="1" dirty="0"/>
              <a:t>Money</a:t>
            </a:r>
            <a:endParaRPr b="1" dirty="0"/>
          </a:p>
        </p:txBody>
      </p:sp>
      <p:grpSp>
        <p:nvGrpSpPr>
          <p:cNvPr id="9" name="Google Shape;1263;p35">
            <a:extLst>
              <a:ext uri="{FF2B5EF4-FFF2-40B4-BE49-F238E27FC236}">
                <a16:creationId xmlns:a16="http://schemas.microsoft.com/office/drawing/2014/main" id="{5A2B3610-0D0F-C34F-AF37-2EDBC1A1D763}"/>
              </a:ext>
            </a:extLst>
          </p:cNvPr>
          <p:cNvGrpSpPr/>
          <p:nvPr/>
        </p:nvGrpSpPr>
        <p:grpSpPr>
          <a:xfrm>
            <a:off x="4704123" y="2037101"/>
            <a:ext cx="2783755" cy="2783799"/>
            <a:chOff x="6589263" y="2027638"/>
            <a:chExt cx="1581966" cy="1581991"/>
          </a:xfrm>
        </p:grpSpPr>
        <p:sp>
          <p:nvSpPr>
            <p:cNvPr id="10" name="Google Shape;1264;p35">
              <a:extLst>
                <a:ext uri="{FF2B5EF4-FFF2-40B4-BE49-F238E27FC236}">
                  <a16:creationId xmlns:a16="http://schemas.microsoft.com/office/drawing/2014/main" id="{94D7949E-5429-BF40-9363-454AB15D8A58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265;p35">
              <a:extLst>
                <a:ext uri="{FF2B5EF4-FFF2-40B4-BE49-F238E27FC236}">
                  <a16:creationId xmlns:a16="http://schemas.microsoft.com/office/drawing/2014/main" id="{133004CC-761B-834E-BB56-DD314658A0AF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1266;p35">
              <a:extLst>
                <a:ext uri="{FF2B5EF4-FFF2-40B4-BE49-F238E27FC236}">
                  <a16:creationId xmlns:a16="http://schemas.microsoft.com/office/drawing/2014/main" id="{50848B77-8EBF-8445-B347-080BA5755266}"/>
                </a:ext>
              </a:extLst>
            </p:cNvPr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" name="Google Shape;1263;p35">
            <a:extLst>
              <a:ext uri="{FF2B5EF4-FFF2-40B4-BE49-F238E27FC236}">
                <a16:creationId xmlns:a16="http://schemas.microsoft.com/office/drawing/2014/main" id="{C4605C5B-79B7-D642-847F-8F03F63022A0}"/>
              </a:ext>
            </a:extLst>
          </p:cNvPr>
          <p:cNvGrpSpPr/>
          <p:nvPr/>
        </p:nvGrpSpPr>
        <p:grpSpPr>
          <a:xfrm>
            <a:off x="6942127" y="2079810"/>
            <a:ext cx="2783755" cy="2783799"/>
            <a:chOff x="6589263" y="2027638"/>
            <a:chExt cx="1581966" cy="1581991"/>
          </a:xfrm>
        </p:grpSpPr>
        <p:sp>
          <p:nvSpPr>
            <p:cNvPr id="14" name="Google Shape;1264;p35">
              <a:extLst>
                <a:ext uri="{FF2B5EF4-FFF2-40B4-BE49-F238E27FC236}">
                  <a16:creationId xmlns:a16="http://schemas.microsoft.com/office/drawing/2014/main" id="{BC86EF98-43BE-8647-95AB-F2BC7678E19A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4">
                  <a:alpha val="50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265;p35">
              <a:extLst>
                <a:ext uri="{FF2B5EF4-FFF2-40B4-BE49-F238E27FC236}">
                  <a16:creationId xmlns:a16="http://schemas.microsoft.com/office/drawing/2014/main" id="{3F743788-7955-A245-8350-BA6507D03757}"/>
                </a:ext>
              </a:extLst>
            </p:cNvPr>
            <p:cNvSpPr/>
            <p:nvPr/>
          </p:nvSpPr>
          <p:spPr>
            <a:xfrm>
              <a:off x="6589263" y="2027638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266;p35">
              <a:extLst>
                <a:ext uri="{FF2B5EF4-FFF2-40B4-BE49-F238E27FC236}">
                  <a16:creationId xmlns:a16="http://schemas.microsoft.com/office/drawing/2014/main" id="{EC48A031-A692-4F40-B87E-EB8875EDE228}"/>
                </a:ext>
              </a:extLst>
            </p:cNvPr>
            <p:cNvSpPr/>
            <p:nvPr/>
          </p:nvSpPr>
          <p:spPr>
            <a:xfrm>
              <a:off x="6589263" y="2027663"/>
              <a:ext cx="1581966" cy="1581966"/>
            </a:xfrm>
            <a:custGeom>
              <a:avLst/>
              <a:gdLst/>
              <a:ahLst/>
              <a:cxnLst/>
              <a:rect l="l" t="t" r="r" b="b"/>
              <a:pathLst>
                <a:path w="96860" h="96860" extrusionOk="0">
                  <a:moveTo>
                    <a:pt x="48430" y="613"/>
                  </a:moveTo>
                  <a:cubicBezTo>
                    <a:pt x="50770" y="613"/>
                    <a:pt x="53111" y="1477"/>
                    <a:pt x="54875" y="3278"/>
                  </a:cubicBezTo>
                  <a:lnTo>
                    <a:pt x="93582" y="41985"/>
                  </a:lnTo>
                  <a:cubicBezTo>
                    <a:pt x="95347" y="43749"/>
                    <a:pt x="96247" y="46090"/>
                    <a:pt x="96247" y="48430"/>
                  </a:cubicBezTo>
                  <a:cubicBezTo>
                    <a:pt x="96247" y="50770"/>
                    <a:pt x="95347" y="53111"/>
                    <a:pt x="93582" y="54911"/>
                  </a:cubicBezTo>
                  <a:lnTo>
                    <a:pt x="54875" y="93582"/>
                  </a:lnTo>
                  <a:cubicBezTo>
                    <a:pt x="53111" y="95383"/>
                    <a:pt x="50770" y="96283"/>
                    <a:pt x="48430" y="96283"/>
                  </a:cubicBezTo>
                  <a:cubicBezTo>
                    <a:pt x="46090" y="96283"/>
                    <a:pt x="43749" y="95383"/>
                    <a:pt x="41949" y="93582"/>
                  </a:cubicBezTo>
                  <a:lnTo>
                    <a:pt x="3277" y="54911"/>
                  </a:lnTo>
                  <a:cubicBezTo>
                    <a:pt x="1477" y="53111"/>
                    <a:pt x="577" y="50770"/>
                    <a:pt x="577" y="48430"/>
                  </a:cubicBezTo>
                  <a:cubicBezTo>
                    <a:pt x="577" y="46090"/>
                    <a:pt x="1477" y="43749"/>
                    <a:pt x="3277" y="41985"/>
                  </a:cubicBezTo>
                  <a:lnTo>
                    <a:pt x="41949" y="3278"/>
                  </a:lnTo>
                  <a:cubicBezTo>
                    <a:pt x="43749" y="1477"/>
                    <a:pt x="46090" y="613"/>
                    <a:pt x="48430" y="613"/>
                  </a:cubicBezTo>
                  <a:close/>
                  <a:moveTo>
                    <a:pt x="48430" y="1"/>
                  </a:moveTo>
                  <a:cubicBezTo>
                    <a:pt x="45945" y="1"/>
                    <a:pt x="43425" y="937"/>
                    <a:pt x="41553" y="2845"/>
                  </a:cubicBezTo>
                  <a:lnTo>
                    <a:pt x="2845" y="41553"/>
                  </a:lnTo>
                  <a:cubicBezTo>
                    <a:pt x="937" y="43461"/>
                    <a:pt x="1" y="45946"/>
                    <a:pt x="1" y="48430"/>
                  </a:cubicBezTo>
                  <a:cubicBezTo>
                    <a:pt x="1" y="50914"/>
                    <a:pt x="937" y="53435"/>
                    <a:pt x="2845" y="55307"/>
                  </a:cubicBezTo>
                  <a:lnTo>
                    <a:pt x="41553" y="94015"/>
                  </a:lnTo>
                  <a:cubicBezTo>
                    <a:pt x="43425" y="95923"/>
                    <a:pt x="45945" y="96859"/>
                    <a:pt x="48430" y="96859"/>
                  </a:cubicBezTo>
                  <a:cubicBezTo>
                    <a:pt x="50914" y="96859"/>
                    <a:pt x="53399" y="95923"/>
                    <a:pt x="55307" y="94015"/>
                  </a:cubicBezTo>
                  <a:lnTo>
                    <a:pt x="94015" y="55307"/>
                  </a:lnTo>
                  <a:cubicBezTo>
                    <a:pt x="95887" y="53435"/>
                    <a:pt x="96859" y="50914"/>
                    <a:pt x="96859" y="48430"/>
                  </a:cubicBezTo>
                  <a:cubicBezTo>
                    <a:pt x="96859" y="45946"/>
                    <a:pt x="95887" y="43461"/>
                    <a:pt x="94015" y="41553"/>
                  </a:cubicBezTo>
                  <a:lnTo>
                    <a:pt x="55307" y="2845"/>
                  </a:lnTo>
                  <a:cubicBezTo>
                    <a:pt x="53399" y="937"/>
                    <a:pt x="50914" y="1"/>
                    <a:pt x="48430" y="1"/>
                  </a:cubicBez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4">
                  <a:alpha val="91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Google Shape;1267;p35">
            <a:extLst>
              <a:ext uri="{FF2B5EF4-FFF2-40B4-BE49-F238E27FC236}">
                <a16:creationId xmlns:a16="http://schemas.microsoft.com/office/drawing/2014/main" id="{42E7202B-B277-B44B-A081-FDD955447F4E}"/>
              </a:ext>
            </a:extLst>
          </p:cNvPr>
          <p:cNvSpPr txBox="1">
            <a:spLocks/>
          </p:cNvSpPr>
          <p:nvPr/>
        </p:nvSpPr>
        <p:spPr>
          <a:xfrm>
            <a:off x="7474858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Fame</a:t>
            </a:r>
          </a:p>
        </p:txBody>
      </p:sp>
      <p:sp>
        <p:nvSpPr>
          <p:cNvPr id="19" name="Google Shape;1267;p35">
            <a:extLst>
              <a:ext uri="{FF2B5EF4-FFF2-40B4-BE49-F238E27FC236}">
                <a16:creationId xmlns:a16="http://schemas.microsoft.com/office/drawing/2014/main" id="{73AFD328-96A5-8441-A20B-E2E7969B1857}"/>
              </a:ext>
            </a:extLst>
          </p:cNvPr>
          <p:cNvSpPr txBox="1">
            <a:spLocks/>
          </p:cNvSpPr>
          <p:nvPr/>
        </p:nvSpPr>
        <p:spPr>
          <a:xfrm>
            <a:off x="2855922" y="3109707"/>
            <a:ext cx="1718292" cy="6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ntarell"/>
              <a:buNone/>
              <a:defRPr sz="1600" b="0" i="0" u="none" strike="noStrike" cap="none">
                <a:solidFill>
                  <a:schemeClr val="dk1"/>
                </a:solidFill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pPr marL="0" indent="0">
              <a:spcAft>
                <a:spcPts val="2133"/>
              </a:spcAft>
            </a:pPr>
            <a:r>
              <a:rPr lang="en-AU" sz="2133" dirty="0">
                <a:solidFill>
                  <a:schemeClr val="bg1"/>
                </a:solidFill>
              </a:rPr>
              <a:t>Politics</a:t>
            </a:r>
          </a:p>
        </p:txBody>
      </p:sp>
      <p:sp>
        <p:nvSpPr>
          <p:cNvPr id="20" name="Google Shape;1187;p31">
            <a:extLst>
              <a:ext uri="{FF2B5EF4-FFF2-40B4-BE49-F238E27FC236}">
                <a16:creationId xmlns:a16="http://schemas.microsoft.com/office/drawing/2014/main" id="{E69739D1-32C8-0B40-AFB3-4F979721A8C3}"/>
              </a:ext>
            </a:extLst>
          </p:cNvPr>
          <p:cNvSpPr txBox="1">
            <a:spLocks/>
          </p:cNvSpPr>
          <p:nvPr/>
        </p:nvSpPr>
        <p:spPr>
          <a:xfrm>
            <a:off x="1654600" y="921739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134983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2" name="Google Shape;1272;p36"/>
          <p:cNvGrpSpPr/>
          <p:nvPr/>
        </p:nvGrpSpPr>
        <p:grpSpPr>
          <a:xfrm>
            <a:off x="9654932" y="3369966"/>
            <a:ext cx="2539000" cy="4833"/>
            <a:chOff x="7241199" y="2815510"/>
            <a:chExt cx="1904250" cy="3625"/>
          </a:xfrm>
        </p:grpSpPr>
        <p:cxnSp>
          <p:nvCxnSpPr>
            <p:cNvPr id="1273" name="Google Shape;1273;p36"/>
            <p:cNvCxnSpPr/>
            <p:nvPr/>
          </p:nvCxnSpPr>
          <p:spPr>
            <a:xfrm rot="10800000" flipH="1">
              <a:off x="7241199" y="2815510"/>
              <a:ext cx="1900200" cy="3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71450" algn="bl" rotWithShape="0">
                <a:schemeClr val="dk1">
                  <a:alpha val="75000"/>
                </a:schemeClr>
              </a:outerShdw>
            </a:effectLst>
          </p:spPr>
        </p:cxnSp>
        <p:cxnSp>
          <p:nvCxnSpPr>
            <p:cNvPr id="1274" name="Google Shape;1274;p36"/>
            <p:cNvCxnSpPr/>
            <p:nvPr/>
          </p:nvCxnSpPr>
          <p:spPr>
            <a:xfrm>
              <a:off x="7241349" y="2819135"/>
              <a:ext cx="19041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28575" algn="bl" rotWithShape="0">
                <a:schemeClr val="dk1"/>
              </a:outerShdw>
            </a:effectLst>
          </p:spPr>
        </p:cxnSp>
      </p:grpSp>
      <p:cxnSp>
        <p:nvCxnSpPr>
          <p:cNvPr id="1275" name="Google Shape;1275;p36"/>
          <p:cNvCxnSpPr>
            <a:stCxn id="1276" idx="6"/>
            <a:endCxn id="1277" idx="2"/>
          </p:cNvCxnSpPr>
          <p:nvPr/>
        </p:nvCxnSpPr>
        <p:spPr>
          <a:xfrm>
            <a:off x="6578040" y="3374765"/>
            <a:ext cx="21020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algn="bl" rotWithShape="0">
              <a:schemeClr val="dk1">
                <a:alpha val="75000"/>
              </a:schemeClr>
            </a:outerShdw>
          </a:effectLst>
        </p:spPr>
      </p:cxnSp>
      <p:cxnSp>
        <p:nvCxnSpPr>
          <p:cNvPr id="1278" name="Google Shape;1278;p36"/>
          <p:cNvCxnSpPr>
            <a:cxnSpLocks/>
          </p:cNvCxnSpPr>
          <p:nvPr/>
        </p:nvCxnSpPr>
        <p:spPr>
          <a:xfrm>
            <a:off x="3596544" y="3374784"/>
            <a:ext cx="200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71450" algn="bl" rotWithShape="0">
              <a:schemeClr val="dk1">
                <a:alpha val="75000"/>
              </a:schemeClr>
            </a:outerShdw>
          </a:effectLst>
        </p:spPr>
      </p:cxnSp>
      <p:cxnSp>
        <p:nvCxnSpPr>
          <p:cNvPr id="1280" name="Google Shape;1280;p36"/>
          <p:cNvCxnSpPr/>
          <p:nvPr/>
        </p:nvCxnSpPr>
        <p:spPr>
          <a:xfrm>
            <a:off x="6578240" y="3374799"/>
            <a:ext cx="21016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8575" algn="bl" rotWithShape="0">
              <a:schemeClr val="dk1"/>
            </a:outerShdw>
          </a:effectLst>
        </p:spPr>
      </p:cxnSp>
      <p:cxnSp>
        <p:nvCxnSpPr>
          <p:cNvPr id="1281" name="Google Shape;1281;p36"/>
          <p:cNvCxnSpPr>
            <a:cxnSpLocks/>
          </p:cNvCxnSpPr>
          <p:nvPr/>
        </p:nvCxnSpPr>
        <p:spPr>
          <a:xfrm>
            <a:off x="3596544" y="3374784"/>
            <a:ext cx="20052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8575" algn="bl" rotWithShape="0">
              <a:schemeClr val="dk1"/>
            </a:outerShdw>
          </a:effectLst>
        </p:spPr>
      </p:cxnSp>
      <p:grpSp>
        <p:nvGrpSpPr>
          <p:cNvPr id="1282" name="Google Shape;1282;p36"/>
          <p:cNvGrpSpPr/>
          <p:nvPr/>
        </p:nvGrpSpPr>
        <p:grpSpPr>
          <a:xfrm>
            <a:off x="8679861" y="2893207"/>
            <a:ext cx="963171" cy="963144"/>
            <a:chOff x="920448" y="2232867"/>
            <a:chExt cx="514551" cy="514500"/>
          </a:xfrm>
        </p:grpSpPr>
        <p:sp>
          <p:nvSpPr>
            <p:cNvPr id="1283" name="Google Shape;1283;p36"/>
            <p:cNvSpPr/>
            <p:nvPr/>
          </p:nvSpPr>
          <p:spPr>
            <a:xfrm>
              <a:off x="920448" y="223286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3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920498" y="223286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3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36"/>
            <p:cNvSpPr/>
            <p:nvPr/>
          </p:nvSpPr>
          <p:spPr>
            <a:xfrm>
              <a:off x="920498" y="2232867"/>
              <a:ext cx="514500" cy="514500"/>
            </a:xfrm>
            <a:prstGeom prst="ellipse">
              <a:avLst/>
            </a:prstGeom>
            <a:noFill/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5" name="Google Shape;1285;p36"/>
          <p:cNvGrpSpPr/>
          <p:nvPr/>
        </p:nvGrpSpPr>
        <p:grpSpPr>
          <a:xfrm>
            <a:off x="2565518" y="2892337"/>
            <a:ext cx="964953" cy="964887"/>
            <a:chOff x="4895373" y="1127267"/>
            <a:chExt cx="514550" cy="514515"/>
          </a:xfrm>
        </p:grpSpPr>
        <p:sp>
          <p:nvSpPr>
            <p:cNvPr id="1286" name="Google Shape;1286;p36"/>
            <p:cNvSpPr/>
            <p:nvPr/>
          </p:nvSpPr>
          <p:spPr>
            <a:xfrm>
              <a:off x="4895373" y="1127282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4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4895373" y="112726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4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4895423" y="1127267"/>
              <a:ext cx="514500" cy="514500"/>
            </a:xfrm>
            <a:prstGeom prst="ellipse">
              <a:avLst/>
            </a:prstGeom>
            <a:noFill/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89" name="Google Shape;1289;p36"/>
          <p:cNvGrpSpPr/>
          <p:nvPr/>
        </p:nvGrpSpPr>
        <p:grpSpPr>
          <a:xfrm>
            <a:off x="5614977" y="2893234"/>
            <a:ext cx="963065" cy="963092"/>
            <a:chOff x="3761128" y="1195692"/>
            <a:chExt cx="1629000" cy="1629046"/>
          </a:xfrm>
        </p:grpSpPr>
        <p:sp>
          <p:nvSpPr>
            <p:cNvPr id="1290" name="Google Shape;1290;p36"/>
            <p:cNvSpPr/>
            <p:nvPr/>
          </p:nvSpPr>
          <p:spPr>
            <a:xfrm>
              <a:off x="3761128" y="1195738"/>
              <a:ext cx="1629000" cy="1629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3761128" y="1195692"/>
              <a:ext cx="1629000" cy="1629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1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36"/>
            <p:cNvSpPr/>
            <p:nvPr/>
          </p:nvSpPr>
          <p:spPr>
            <a:xfrm>
              <a:off x="3761128" y="1195692"/>
              <a:ext cx="1629000" cy="1629000"/>
            </a:xfrm>
            <a:prstGeom prst="ellipse">
              <a:avLst/>
            </a:prstGeom>
            <a:noFill/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92" name="Google Shape;1292;p36"/>
          <p:cNvSpPr txBox="1">
            <a:spLocks noGrp="1"/>
          </p:cNvSpPr>
          <p:nvPr>
            <p:ph type="title"/>
          </p:nvPr>
        </p:nvSpPr>
        <p:spPr>
          <a:xfrm>
            <a:off x="415599" y="166068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Cool, why does it matter?</a:t>
            </a:r>
            <a:endParaRPr dirty="0"/>
          </a:p>
        </p:txBody>
      </p:sp>
      <p:sp>
        <p:nvSpPr>
          <p:cNvPr id="1293" name="Google Shape;1293;p36"/>
          <p:cNvSpPr txBox="1"/>
          <p:nvPr/>
        </p:nvSpPr>
        <p:spPr>
          <a:xfrm>
            <a:off x="1781734" y="4092256"/>
            <a:ext cx="253242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133" b="1" dirty="0">
                <a:solidFill>
                  <a:schemeClr val="accent4"/>
                </a:solidFill>
                <a:latin typeface="Cantarell"/>
                <a:ea typeface="Cantarell"/>
                <a:cs typeface="Cantarell"/>
                <a:sym typeface="Cantarell"/>
              </a:rPr>
              <a:t>We’re all </a:t>
            </a:r>
            <a:br>
              <a:rPr lang="en" sz="2133" b="1" dirty="0">
                <a:solidFill>
                  <a:schemeClr val="accent4"/>
                </a:solidFill>
                <a:latin typeface="Cantarell"/>
                <a:ea typeface="Cantarell"/>
                <a:cs typeface="Cantarell"/>
                <a:sym typeface="Cantarell"/>
              </a:rPr>
            </a:br>
            <a:r>
              <a:rPr lang="en" sz="2133" b="1" dirty="0">
                <a:solidFill>
                  <a:schemeClr val="accent4"/>
                </a:solidFill>
                <a:latin typeface="Cantarell"/>
                <a:ea typeface="Cantarell"/>
                <a:cs typeface="Cantarell"/>
                <a:sym typeface="Cantarell"/>
              </a:rPr>
              <a:t>virtual</a:t>
            </a:r>
            <a:endParaRPr sz="2133" b="1" dirty="0">
              <a:solidFill>
                <a:schemeClr val="accent4"/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295" name="Google Shape;1295;p36"/>
          <p:cNvSpPr txBox="1"/>
          <p:nvPr/>
        </p:nvSpPr>
        <p:spPr>
          <a:xfrm>
            <a:off x="4829787" y="4066952"/>
            <a:ext cx="2532425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13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tarell"/>
                <a:ea typeface="Cantarell"/>
                <a:cs typeface="Cantarell"/>
                <a:sym typeface="Cantarell"/>
              </a:rPr>
              <a:t>Information </a:t>
            </a:r>
            <a:br>
              <a:rPr lang="en" sz="213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tarell"/>
                <a:ea typeface="Cantarell"/>
                <a:cs typeface="Cantarell"/>
                <a:sym typeface="Cantarell"/>
              </a:rPr>
            </a:br>
            <a:r>
              <a:rPr lang="en" sz="2133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ntarell"/>
                <a:ea typeface="Cantarell"/>
                <a:cs typeface="Cantarell"/>
                <a:sym typeface="Cantarell"/>
              </a:rPr>
              <a:t>= value</a:t>
            </a:r>
            <a:endParaRPr sz="2133" b="1" dirty="0">
              <a:solidFill>
                <a:schemeClr val="accent1">
                  <a:lumMod val="40000"/>
                  <a:lumOff val="60000"/>
                </a:schemeClr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sp>
        <p:nvSpPr>
          <p:cNvPr id="1297" name="Google Shape;1297;p36"/>
          <p:cNvSpPr txBox="1"/>
          <p:nvPr/>
        </p:nvSpPr>
        <p:spPr>
          <a:xfrm>
            <a:off x="8158968" y="4066952"/>
            <a:ext cx="2004800" cy="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133"/>
              </a:spcAft>
            </a:pPr>
            <a:r>
              <a:rPr lang="en" sz="2133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ntarell"/>
                <a:ea typeface="Cantarell"/>
                <a:cs typeface="Cantarell"/>
                <a:sym typeface="Cantarell"/>
              </a:rPr>
              <a:t>Path of least resistance</a:t>
            </a:r>
            <a:endParaRPr sz="2133" b="1" dirty="0">
              <a:solidFill>
                <a:schemeClr val="accent6">
                  <a:lumMod val="40000"/>
                  <a:lumOff val="60000"/>
                </a:schemeClr>
              </a:solidFill>
              <a:latin typeface="Cantarell"/>
              <a:ea typeface="Cantarell"/>
              <a:cs typeface="Cantarell"/>
              <a:sym typeface="Cantarell"/>
            </a:endParaRPr>
          </a:p>
        </p:txBody>
      </p:sp>
      <p:grpSp>
        <p:nvGrpSpPr>
          <p:cNvPr id="31" name="Google Shape;11208;p74">
            <a:extLst>
              <a:ext uri="{FF2B5EF4-FFF2-40B4-BE49-F238E27FC236}">
                <a16:creationId xmlns:a16="http://schemas.microsoft.com/office/drawing/2014/main" id="{F6071327-B8A4-2241-AEE8-5777B9D3AFC5}"/>
              </a:ext>
            </a:extLst>
          </p:cNvPr>
          <p:cNvGrpSpPr/>
          <p:nvPr/>
        </p:nvGrpSpPr>
        <p:grpSpPr>
          <a:xfrm>
            <a:off x="8905010" y="3127521"/>
            <a:ext cx="491983" cy="484888"/>
            <a:chOff x="-64774725" y="1916550"/>
            <a:chExt cx="319000" cy="314400"/>
          </a:xfrm>
        </p:grpSpPr>
        <p:sp>
          <p:nvSpPr>
            <p:cNvPr id="32" name="Google Shape;11209;p74">
              <a:extLst>
                <a:ext uri="{FF2B5EF4-FFF2-40B4-BE49-F238E27FC236}">
                  <a16:creationId xmlns:a16="http://schemas.microsoft.com/office/drawing/2014/main" id="{A02E8A03-B03A-C844-883B-C2366A5DC770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Google Shape;11210;p74">
              <a:extLst>
                <a:ext uri="{FF2B5EF4-FFF2-40B4-BE49-F238E27FC236}">
                  <a16:creationId xmlns:a16="http://schemas.microsoft.com/office/drawing/2014/main" id="{F614D8BB-AF90-7E48-A1E7-91C0183CB73A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oogle Shape;11257;p74">
            <a:extLst>
              <a:ext uri="{FF2B5EF4-FFF2-40B4-BE49-F238E27FC236}">
                <a16:creationId xmlns:a16="http://schemas.microsoft.com/office/drawing/2014/main" id="{F1336AE3-B16F-7B4B-A065-8954DA50B0F7}"/>
              </a:ext>
            </a:extLst>
          </p:cNvPr>
          <p:cNvGrpSpPr/>
          <p:nvPr/>
        </p:nvGrpSpPr>
        <p:grpSpPr>
          <a:xfrm>
            <a:off x="5912322" y="3127521"/>
            <a:ext cx="490788" cy="445869"/>
            <a:chOff x="-62518200" y="2692475"/>
            <a:chExt cx="318225" cy="289100"/>
          </a:xfrm>
        </p:grpSpPr>
        <p:sp>
          <p:nvSpPr>
            <p:cNvPr id="35" name="Google Shape;11258;p74">
              <a:extLst>
                <a:ext uri="{FF2B5EF4-FFF2-40B4-BE49-F238E27FC236}">
                  <a16:creationId xmlns:a16="http://schemas.microsoft.com/office/drawing/2014/main" id="{0CDCC377-994E-B54A-A5EA-3C500F26D5B4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Google Shape;11259;p74">
              <a:extLst>
                <a:ext uri="{FF2B5EF4-FFF2-40B4-BE49-F238E27FC236}">
                  <a16:creationId xmlns:a16="http://schemas.microsoft.com/office/drawing/2014/main" id="{12E769EF-2CB0-A34F-A4D4-4FD5AD7D2207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oogle Shape;10969;p73">
            <a:extLst>
              <a:ext uri="{FF2B5EF4-FFF2-40B4-BE49-F238E27FC236}">
                <a16:creationId xmlns:a16="http://schemas.microsoft.com/office/drawing/2014/main" id="{27B37D92-B5EE-F64A-BCAD-55597EB2CEB0}"/>
              </a:ext>
            </a:extLst>
          </p:cNvPr>
          <p:cNvGrpSpPr/>
          <p:nvPr/>
        </p:nvGrpSpPr>
        <p:grpSpPr>
          <a:xfrm>
            <a:off x="2798788" y="3174595"/>
            <a:ext cx="498315" cy="390740"/>
            <a:chOff x="-41694200" y="2382950"/>
            <a:chExt cx="317425" cy="248900"/>
          </a:xfrm>
        </p:grpSpPr>
        <p:sp>
          <p:nvSpPr>
            <p:cNvPr id="38" name="Google Shape;10970;p73">
              <a:extLst>
                <a:ext uri="{FF2B5EF4-FFF2-40B4-BE49-F238E27FC236}">
                  <a16:creationId xmlns:a16="http://schemas.microsoft.com/office/drawing/2014/main" id="{9CF681F5-BD05-0543-9C56-D5A87EAB1C9B}"/>
                </a:ext>
              </a:extLst>
            </p:cNvPr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39" name="Google Shape;10971;p73">
              <a:extLst>
                <a:ext uri="{FF2B5EF4-FFF2-40B4-BE49-F238E27FC236}">
                  <a16:creationId xmlns:a16="http://schemas.microsoft.com/office/drawing/2014/main" id="{7C0D3E16-7DA4-8C4F-AADA-F0CEB3538729}"/>
                </a:ext>
              </a:extLst>
            </p:cNvPr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122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58AB5B-3998-7344-883D-13128265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971011"/>
            <a:ext cx="9474200" cy="1409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3E4E55-90C8-074B-82C5-92564F2C3AC7}"/>
              </a:ext>
            </a:extLst>
          </p:cNvPr>
          <p:cNvSpPr/>
          <p:nvPr/>
        </p:nvSpPr>
        <p:spPr>
          <a:xfrm>
            <a:off x="1358900" y="6469292"/>
            <a:ext cx="77851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www.dnainfo.com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/new-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york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/20170705/</a:t>
            </a:r>
            <a:r>
              <a:rPr lang="en-US" sz="1000" dirty="0" err="1">
                <a:solidFill>
                  <a:schemeClr val="bg1">
                    <a:lumMod val="65000"/>
                  </a:schemeClr>
                </a:solidFill>
              </a:rPr>
              <a:t>lenox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-hill/burglar-construction-hat-steals-laptops-memorial-sloan-kettering-cancer-center/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282B3-A904-1144-BD8E-5357370F7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2380711"/>
            <a:ext cx="4978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4E6A5-6A71-9C4A-9ABA-DB4998FC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0" y="1087611"/>
            <a:ext cx="2225790" cy="21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9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4E6A5-6A71-9C4A-9ABA-DB4998FC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0" y="1087611"/>
            <a:ext cx="2225790" cy="2184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483CE-3655-4549-B16B-D61DC0881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5" y="1087611"/>
            <a:ext cx="2410070" cy="21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4E6A5-6A71-9C4A-9ABA-DB4998FC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0" y="1087611"/>
            <a:ext cx="2225790" cy="2184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117E7-A2C0-BF40-9A29-D6E29E219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60" y="3801671"/>
            <a:ext cx="2497260" cy="191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483CE-3655-4549-B16B-D61DC088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5" y="1087611"/>
            <a:ext cx="2410070" cy="21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1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4E6A5-6A71-9C4A-9ABA-DB4998FC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0" y="1087611"/>
            <a:ext cx="2225790" cy="2184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7117E7-A2C0-BF40-9A29-D6E29E2195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60" y="3801671"/>
            <a:ext cx="2497260" cy="1916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483CE-3655-4549-B16B-D61DC0881C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55" y="1087611"/>
            <a:ext cx="2410070" cy="2184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661BB0-6096-A240-8547-3609D1F9F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01672"/>
            <a:ext cx="4095375" cy="191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D9BE0EE2-E47A-0F47-A74E-98792BC930CD}"/>
              </a:ext>
            </a:extLst>
          </p:cNvPr>
          <p:cNvSpPr txBox="1">
            <a:spLocks/>
          </p:cNvSpPr>
          <p:nvPr/>
        </p:nvSpPr>
        <p:spPr>
          <a:xfrm>
            <a:off x="1654600" y="2733669"/>
            <a:ext cx="8882800" cy="1390661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What about Social Engineering and OSINT for “good”?</a:t>
            </a:r>
          </a:p>
        </p:txBody>
      </p:sp>
    </p:spTree>
    <p:extLst>
      <p:ext uri="{BB962C8B-B14F-4D97-AF65-F5344CB8AC3E}">
        <p14:creationId xmlns:p14="http://schemas.microsoft.com/office/powerpoint/2010/main" val="1112028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A9D6B-B252-5240-BC11-16B45FF7E040}"/>
              </a:ext>
            </a:extLst>
          </p:cNvPr>
          <p:cNvSpPr/>
          <p:nvPr/>
        </p:nvSpPr>
        <p:spPr>
          <a:xfrm>
            <a:off x="6849035" y="0"/>
            <a:ext cx="5342965" cy="6858000"/>
          </a:xfrm>
          <a:prstGeom prst="rect">
            <a:avLst/>
          </a:prstGeom>
          <a:solidFill>
            <a:srgbClr val="010F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Google Shape;1187;p31">
            <a:extLst>
              <a:ext uri="{FF2B5EF4-FFF2-40B4-BE49-F238E27FC236}">
                <a16:creationId xmlns:a16="http://schemas.microsoft.com/office/drawing/2014/main" id="{9DC462CB-EBAC-B244-8129-3E86A0B522D5}"/>
              </a:ext>
            </a:extLst>
          </p:cNvPr>
          <p:cNvSpPr txBox="1">
            <a:spLocks/>
          </p:cNvSpPr>
          <p:nvPr/>
        </p:nvSpPr>
        <p:spPr>
          <a:xfrm>
            <a:off x="6953568" y="6410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SECURITY AWARENESS</a:t>
            </a:r>
          </a:p>
        </p:txBody>
      </p:sp>
      <p:sp>
        <p:nvSpPr>
          <p:cNvPr id="34" name="Google Shape;1187;p31">
            <a:extLst>
              <a:ext uri="{FF2B5EF4-FFF2-40B4-BE49-F238E27FC236}">
                <a16:creationId xmlns:a16="http://schemas.microsoft.com/office/drawing/2014/main" id="{A1754728-EF9B-134E-BB34-A7B5DA7B968F}"/>
              </a:ext>
            </a:extLst>
          </p:cNvPr>
          <p:cNvSpPr txBox="1">
            <a:spLocks/>
          </p:cNvSpPr>
          <p:nvPr/>
        </p:nvSpPr>
        <p:spPr>
          <a:xfrm>
            <a:off x="7323337" y="1578244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 email to 1000 employees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86929C25-DA5A-064B-ABEB-92D06376B08F}"/>
              </a:ext>
            </a:extLst>
          </p:cNvPr>
          <p:cNvSpPr txBox="1">
            <a:spLocks/>
          </p:cNvSpPr>
          <p:nvPr/>
        </p:nvSpPr>
        <p:spPr>
          <a:xfrm>
            <a:off x="7323336" y="242989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Email looked legit</a:t>
            </a:r>
          </a:p>
        </p:txBody>
      </p:sp>
      <p:sp>
        <p:nvSpPr>
          <p:cNvPr id="55" name="Google Shape;1187;p31">
            <a:extLst>
              <a:ext uri="{FF2B5EF4-FFF2-40B4-BE49-F238E27FC236}">
                <a16:creationId xmlns:a16="http://schemas.microsoft.com/office/drawing/2014/main" id="{35858684-6921-5A4A-94DE-988ED18EF9DF}"/>
              </a:ext>
            </a:extLst>
          </p:cNvPr>
          <p:cNvSpPr txBox="1">
            <a:spLocks/>
          </p:cNvSpPr>
          <p:nvPr/>
        </p:nvSpPr>
        <p:spPr>
          <a:xfrm>
            <a:off x="7323336" y="342900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750 people clicked</a:t>
            </a:r>
          </a:p>
        </p:txBody>
      </p:sp>
      <p:sp>
        <p:nvSpPr>
          <p:cNvPr id="56" name="Google Shape;1187;p31">
            <a:extLst>
              <a:ext uri="{FF2B5EF4-FFF2-40B4-BE49-F238E27FC236}">
                <a16:creationId xmlns:a16="http://schemas.microsoft.com/office/drawing/2014/main" id="{90359D0C-9BEC-1849-80D3-16C833DA01EB}"/>
              </a:ext>
            </a:extLst>
          </p:cNvPr>
          <p:cNvSpPr txBox="1">
            <a:spLocks/>
          </p:cNvSpPr>
          <p:nvPr/>
        </p:nvSpPr>
        <p:spPr>
          <a:xfrm>
            <a:off x="7323336" y="4509441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Credentials GOT</a:t>
            </a:r>
          </a:p>
        </p:txBody>
      </p:sp>
      <p:sp>
        <p:nvSpPr>
          <p:cNvPr id="57" name="Google Shape;1187;p31">
            <a:extLst>
              <a:ext uri="{FF2B5EF4-FFF2-40B4-BE49-F238E27FC236}">
                <a16:creationId xmlns:a16="http://schemas.microsoft.com/office/drawing/2014/main" id="{A6C752F6-9C5D-F546-AB5F-83B88C741B2C}"/>
              </a:ext>
            </a:extLst>
          </p:cNvPr>
          <p:cNvSpPr txBox="1">
            <a:spLocks/>
          </p:cNvSpPr>
          <p:nvPr/>
        </p:nvSpPr>
        <p:spPr>
          <a:xfrm>
            <a:off x="7323335" y="5582897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b="1" dirty="0">
                <a:solidFill>
                  <a:schemeClr val="accent4">
                    <a:alpha val="4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Secondary objective</a:t>
            </a:r>
          </a:p>
        </p:txBody>
      </p:sp>
    </p:spTree>
    <p:extLst>
      <p:ext uri="{BB962C8B-B14F-4D97-AF65-F5344CB8AC3E}">
        <p14:creationId xmlns:p14="http://schemas.microsoft.com/office/powerpoint/2010/main" val="1947404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A9D6B-B252-5240-BC11-16B45FF7E040}"/>
              </a:ext>
            </a:extLst>
          </p:cNvPr>
          <p:cNvSpPr/>
          <p:nvPr/>
        </p:nvSpPr>
        <p:spPr>
          <a:xfrm>
            <a:off x="6849035" y="0"/>
            <a:ext cx="5342965" cy="6858000"/>
          </a:xfrm>
          <a:prstGeom prst="rect">
            <a:avLst/>
          </a:prstGeom>
          <a:solidFill>
            <a:srgbClr val="010F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Google Shape;1187;p31">
            <a:extLst>
              <a:ext uri="{FF2B5EF4-FFF2-40B4-BE49-F238E27FC236}">
                <a16:creationId xmlns:a16="http://schemas.microsoft.com/office/drawing/2014/main" id="{9DC462CB-EBAC-B244-8129-3E86A0B522D5}"/>
              </a:ext>
            </a:extLst>
          </p:cNvPr>
          <p:cNvSpPr txBox="1">
            <a:spLocks/>
          </p:cNvSpPr>
          <p:nvPr/>
        </p:nvSpPr>
        <p:spPr>
          <a:xfrm>
            <a:off x="6953568" y="6410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SECURITY AWARENESS</a:t>
            </a:r>
          </a:p>
        </p:txBody>
      </p:sp>
      <p:sp>
        <p:nvSpPr>
          <p:cNvPr id="34" name="Google Shape;1187;p31">
            <a:extLst>
              <a:ext uri="{FF2B5EF4-FFF2-40B4-BE49-F238E27FC236}">
                <a16:creationId xmlns:a16="http://schemas.microsoft.com/office/drawing/2014/main" id="{A1754728-EF9B-134E-BB34-A7B5DA7B968F}"/>
              </a:ext>
            </a:extLst>
          </p:cNvPr>
          <p:cNvSpPr txBox="1">
            <a:spLocks/>
          </p:cNvSpPr>
          <p:nvPr/>
        </p:nvSpPr>
        <p:spPr>
          <a:xfrm>
            <a:off x="7323337" y="1578244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 email to 1000 employees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86929C25-DA5A-064B-ABEB-92D06376B08F}"/>
              </a:ext>
            </a:extLst>
          </p:cNvPr>
          <p:cNvSpPr txBox="1">
            <a:spLocks/>
          </p:cNvSpPr>
          <p:nvPr/>
        </p:nvSpPr>
        <p:spPr>
          <a:xfrm>
            <a:off x="7323336" y="242989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Email looked legit</a:t>
            </a:r>
          </a:p>
        </p:txBody>
      </p:sp>
      <p:sp>
        <p:nvSpPr>
          <p:cNvPr id="55" name="Google Shape;1187;p31">
            <a:extLst>
              <a:ext uri="{FF2B5EF4-FFF2-40B4-BE49-F238E27FC236}">
                <a16:creationId xmlns:a16="http://schemas.microsoft.com/office/drawing/2014/main" id="{35858684-6921-5A4A-94DE-988ED18EF9DF}"/>
              </a:ext>
            </a:extLst>
          </p:cNvPr>
          <p:cNvSpPr txBox="1">
            <a:spLocks/>
          </p:cNvSpPr>
          <p:nvPr/>
        </p:nvSpPr>
        <p:spPr>
          <a:xfrm>
            <a:off x="7323336" y="342900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750 people clicked</a:t>
            </a:r>
          </a:p>
        </p:txBody>
      </p:sp>
      <p:sp>
        <p:nvSpPr>
          <p:cNvPr id="56" name="Google Shape;1187;p31">
            <a:extLst>
              <a:ext uri="{FF2B5EF4-FFF2-40B4-BE49-F238E27FC236}">
                <a16:creationId xmlns:a16="http://schemas.microsoft.com/office/drawing/2014/main" id="{90359D0C-9BEC-1849-80D3-16C833DA01EB}"/>
              </a:ext>
            </a:extLst>
          </p:cNvPr>
          <p:cNvSpPr txBox="1">
            <a:spLocks/>
          </p:cNvSpPr>
          <p:nvPr/>
        </p:nvSpPr>
        <p:spPr>
          <a:xfrm>
            <a:off x="7323336" y="4509441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Credentials GOT</a:t>
            </a:r>
          </a:p>
        </p:txBody>
      </p:sp>
      <p:sp>
        <p:nvSpPr>
          <p:cNvPr id="57" name="Google Shape;1187;p31">
            <a:extLst>
              <a:ext uri="{FF2B5EF4-FFF2-40B4-BE49-F238E27FC236}">
                <a16:creationId xmlns:a16="http://schemas.microsoft.com/office/drawing/2014/main" id="{A6C752F6-9C5D-F546-AB5F-83B88C741B2C}"/>
              </a:ext>
            </a:extLst>
          </p:cNvPr>
          <p:cNvSpPr txBox="1">
            <a:spLocks/>
          </p:cNvSpPr>
          <p:nvPr/>
        </p:nvSpPr>
        <p:spPr>
          <a:xfrm>
            <a:off x="7323335" y="5582897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b="1" dirty="0">
                <a:solidFill>
                  <a:schemeClr val="accent4">
                    <a:alpha val="4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Secondary objective</a:t>
            </a:r>
          </a:p>
        </p:txBody>
      </p:sp>
    </p:spTree>
    <p:extLst>
      <p:ext uri="{BB962C8B-B14F-4D97-AF65-F5344CB8AC3E}">
        <p14:creationId xmlns:p14="http://schemas.microsoft.com/office/powerpoint/2010/main" val="143748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A09D8A-AF44-1944-99EE-885D7C025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63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A9D6B-B252-5240-BC11-16B45FF7E040}"/>
              </a:ext>
            </a:extLst>
          </p:cNvPr>
          <p:cNvSpPr/>
          <p:nvPr/>
        </p:nvSpPr>
        <p:spPr>
          <a:xfrm>
            <a:off x="6849035" y="0"/>
            <a:ext cx="5342965" cy="6858000"/>
          </a:xfrm>
          <a:prstGeom prst="rect">
            <a:avLst/>
          </a:prstGeom>
          <a:solidFill>
            <a:srgbClr val="010F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Google Shape;1187;p31">
            <a:extLst>
              <a:ext uri="{FF2B5EF4-FFF2-40B4-BE49-F238E27FC236}">
                <a16:creationId xmlns:a16="http://schemas.microsoft.com/office/drawing/2014/main" id="{9DC462CB-EBAC-B244-8129-3E86A0B522D5}"/>
              </a:ext>
            </a:extLst>
          </p:cNvPr>
          <p:cNvSpPr txBox="1">
            <a:spLocks/>
          </p:cNvSpPr>
          <p:nvPr/>
        </p:nvSpPr>
        <p:spPr>
          <a:xfrm>
            <a:off x="6953568" y="6410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SECURITY AWARENESS</a:t>
            </a:r>
          </a:p>
        </p:txBody>
      </p:sp>
      <p:sp>
        <p:nvSpPr>
          <p:cNvPr id="34" name="Google Shape;1187;p31">
            <a:extLst>
              <a:ext uri="{FF2B5EF4-FFF2-40B4-BE49-F238E27FC236}">
                <a16:creationId xmlns:a16="http://schemas.microsoft.com/office/drawing/2014/main" id="{A1754728-EF9B-134E-BB34-A7B5DA7B968F}"/>
              </a:ext>
            </a:extLst>
          </p:cNvPr>
          <p:cNvSpPr txBox="1">
            <a:spLocks/>
          </p:cNvSpPr>
          <p:nvPr/>
        </p:nvSpPr>
        <p:spPr>
          <a:xfrm>
            <a:off x="7323337" y="1578244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 email to 1000 employees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86929C25-DA5A-064B-ABEB-92D06376B08F}"/>
              </a:ext>
            </a:extLst>
          </p:cNvPr>
          <p:cNvSpPr txBox="1">
            <a:spLocks/>
          </p:cNvSpPr>
          <p:nvPr/>
        </p:nvSpPr>
        <p:spPr>
          <a:xfrm>
            <a:off x="7323336" y="242989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Email looked legit</a:t>
            </a:r>
          </a:p>
        </p:txBody>
      </p:sp>
      <p:sp>
        <p:nvSpPr>
          <p:cNvPr id="55" name="Google Shape;1187;p31">
            <a:extLst>
              <a:ext uri="{FF2B5EF4-FFF2-40B4-BE49-F238E27FC236}">
                <a16:creationId xmlns:a16="http://schemas.microsoft.com/office/drawing/2014/main" id="{35858684-6921-5A4A-94DE-988ED18EF9DF}"/>
              </a:ext>
            </a:extLst>
          </p:cNvPr>
          <p:cNvSpPr txBox="1">
            <a:spLocks/>
          </p:cNvSpPr>
          <p:nvPr/>
        </p:nvSpPr>
        <p:spPr>
          <a:xfrm>
            <a:off x="7323336" y="342900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750 people clicked</a:t>
            </a:r>
          </a:p>
        </p:txBody>
      </p:sp>
      <p:sp>
        <p:nvSpPr>
          <p:cNvPr id="56" name="Google Shape;1187;p31">
            <a:extLst>
              <a:ext uri="{FF2B5EF4-FFF2-40B4-BE49-F238E27FC236}">
                <a16:creationId xmlns:a16="http://schemas.microsoft.com/office/drawing/2014/main" id="{90359D0C-9BEC-1849-80D3-16C833DA01EB}"/>
              </a:ext>
            </a:extLst>
          </p:cNvPr>
          <p:cNvSpPr txBox="1">
            <a:spLocks/>
          </p:cNvSpPr>
          <p:nvPr/>
        </p:nvSpPr>
        <p:spPr>
          <a:xfrm>
            <a:off x="7323336" y="4509441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Credentials GOT</a:t>
            </a:r>
          </a:p>
        </p:txBody>
      </p:sp>
      <p:sp>
        <p:nvSpPr>
          <p:cNvPr id="57" name="Google Shape;1187;p31">
            <a:extLst>
              <a:ext uri="{FF2B5EF4-FFF2-40B4-BE49-F238E27FC236}">
                <a16:creationId xmlns:a16="http://schemas.microsoft.com/office/drawing/2014/main" id="{A6C752F6-9C5D-F546-AB5F-83B88C741B2C}"/>
              </a:ext>
            </a:extLst>
          </p:cNvPr>
          <p:cNvSpPr txBox="1">
            <a:spLocks/>
          </p:cNvSpPr>
          <p:nvPr/>
        </p:nvSpPr>
        <p:spPr>
          <a:xfrm>
            <a:off x="7323335" y="5582897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b="1" dirty="0">
                <a:solidFill>
                  <a:schemeClr val="accent4">
                    <a:alpha val="4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Secondary objective</a:t>
            </a:r>
          </a:p>
        </p:txBody>
      </p:sp>
    </p:spTree>
    <p:extLst>
      <p:ext uri="{BB962C8B-B14F-4D97-AF65-F5344CB8AC3E}">
        <p14:creationId xmlns:p14="http://schemas.microsoft.com/office/powerpoint/2010/main" val="3532258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A9D6B-B252-5240-BC11-16B45FF7E040}"/>
              </a:ext>
            </a:extLst>
          </p:cNvPr>
          <p:cNvSpPr/>
          <p:nvPr/>
        </p:nvSpPr>
        <p:spPr>
          <a:xfrm>
            <a:off x="6849035" y="0"/>
            <a:ext cx="5342965" cy="6858000"/>
          </a:xfrm>
          <a:prstGeom prst="rect">
            <a:avLst/>
          </a:prstGeom>
          <a:solidFill>
            <a:srgbClr val="010F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Google Shape;1187;p31">
            <a:extLst>
              <a:ext uri="{FF2B5EF4-FFF2-40B4-BE49-F238E27FC236}">
                <a16:creationId xmlns:a16="http://schemas.microsoft.com/office/drawing/2014/main" id="{9DC462CB-EBAC-B244-8129-3E86A0B522D5}"/>
              </a:ext>
            </a:extLst>
          </p:cNvPr>
          <p:cNvSpPr txBox="1">
            <a:spLocks/>
          </p:cNvSpPr>
          <p:nvPr/>
        </p:nvSpPr>
        <p:spPr>
          <a:xfrm>
            <a:off x="6953568" y="6410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SECURITY AWARENESS</a:t>
            </a:r>
          </a:p>
        </p:txBody>
      </p:sp>
      <p:sp>
        <p:nvSpPr>
          <p:cNvPr id="34" name="Google Shape;1187;p31">
            <a:extLst>
              <a:ext uri="{FF2B5EF4-FFF2-40B4-BE49-F238E27FC236}">
                <a16:creationId xmlns:a16="http://schemas.microsoft.com/office/drawing/2014/main" id="{A1754728-EF9B-134E-BB34-A7B5DA7B968F}"/>
              </a:ext>
            </a:extLst>
          </p:cNvPr>
          <p:cNvSpPr txBox="1">
            <a:spLocks/>
          </p:cNvSpPr>
          <p:nvPr/>
        </p:nvSpPr>
        <p:spPr>
          <a:xfrm>
            <a:off x="7323337" y="1578244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 email to 1000 employees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86929C25-DA5A-064B-ABEB-92D06376B08F}"/>
              </a:ext>
            </a:extLst>
          </p:cNvPr>
          <p:cNvSpPr txBox="1">
            <a:spLocks/>
          </p:cNvSpPr>
          <p:nvPr/>
        </p:nvSpPr>
        <p:spPr>
          <a:xfrm>
            <a:off x="7323336" y="242989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Email looked legit</a:t>
            </a:r>
          </a:p>
        </p:txBody>
      </p:sp>
      <p:sp>
        <p:nvSpPr>
          <p:cNvPr id="55" name="Google Shape;1187;p31">
            <a:extLst>
              <a:ext uri="{FF2B5EF4-FFF2-40B4-BE49-F238E27FC236}">
                <a16:creationId xmlns:a16="http://schemas.microsoft.com/office/drawing/2014/main" id="{35858684-6921-5A4A-94DE-988ED18EF9DF}"/>
              </a:ext>
            </a:extLst>
          </p:cNvPr>
          <p:cNvSpPr txBox="1">
            <a:spLocks/>
          </p:cNvSpPr>
          <p:nvPr/>
        </p:nvSpPr>
        <p:spPr>
          <a:xfrm>
            <a:off x="7323336" y="342900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750 people clicked</a:t>
            </a:r>
          </a:p>
        </p:txBody>
      </p:sp>
      <p:sp>
        <p:nvSpPr>
          <p:cNvPr id="56" name="Google Shape;1187;p31">
            <a:extLst>
              <a:ext uri="{FF2B5EF4-FFF2-40B4-BE49-F238E27FC236}">
                <a16:creationId xmlns:a16="http://schemas.microsoft.com/office/drawing/2014/main" id="{90359D0C-9BEC-1849-80D3-16C833DA01EB}"/>
              </a:ext>
            </a:extLst>
          </p:cNvPr>
          <p:cNvSpPr txBox="1">
            <a:spLocks/>
          </p:cNvSpPr>
          <p:nvPr/>
        </p:nvSpPr>
        <p:spPr>
          <a:xfrm>
            <a:off x="7323336" y="4509441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Credentials GOT</a:t>
            </a:r>
          </a:p>
        </p:txBody>
      </p:sp>
      <p:sp>
        <p:nvSpPr>
          <p:cNvPr id="57" name="Google Shape;1187;p31">
            <a:extLst>
              <a:ext uri="{FF2B5EF4-FFF2-40B4-BE49-F238E27FC236}">
                <a16:creationId xmlns:a16="http://schemas.microsoft.com/office/drawing/2014/main" id="{A6C752F6-9C5D-F546-AB5F-83B88C741B2C}"/>
              </a:ext>
            </a:extLst>
          </p:cNvPr>
          <p:cNvSpPr txBox="1">
            <a:spLocks/>
          </p:cNvSpPr>
          <p:nvPr/>
        </p:nvSpPr>
        <p:spPr>
          <a:xfrm>
            <a:off x="7323335" y="5582897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b="1" dirty="0">
                <a:solidFill>
                  <a:schemeClr val="accent4">
                    <a:alpha val="4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Secondary objective</a:t>
            </a:r>
          </a:p>
        </p:txBody>
      </p:sp>
    </p:spTree>
    <p:extLst>
      <p:ext uri="{BB962C8B-B14F-4D97-AF65-F5344CB8AC3E}">
        <p14:creationId xmlns:p14="http://schemas.microsoft.com/office/powerpoint/2010/main" val="413332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8A9D6B-B252-5240-BC11-16B45FF7E040}"/>
              </a:ext>
            </a:extLst>
          </p:cNvPr>
          <p:cNvSpPr/>
          <p:nvPr/>
        </p:nvSpPr>
        <p:spPr>
          <a:xfrm>
            <a:off x="6849035" y="0"/>
            <a:ext cx="5342965" cy="6858000"/>
          </a:xfrm>
          <a:prstGeom prst="rect">
            <a:avLst/>
          </a:prstGeom>
          <a:solidFill>
            <a:srgbClr val="010F2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Google Shape;1187;p31">
            <a:extLst>
              <a:ext uri="{FF2B5EF4-FFF2-40B4-BE49-F238E27FC236}">
                <a16:creationId xmlns:a16="http://schemas.microsoft.com/office/drawing/2014/main" id="{9DC462CB-EBAC-B244-8129-3E86A0B522D5}"/>
              </a:ext>
            </a:extLst>
          </p:cNvPr>
          <p:cNvSpPr txBox="1">
            <a:spLocks/>
          </p:cNvSpPr>
          <p:nvPr/>
        </p:nvSpPr>
        <p:spPr>
          <a:xfrm>
            <a:off x="6953568" y="6410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SECURITY AWARENESS</a:t>
            </a:r>
          </a:p>
        </p:txBody>
      </p:sp>
      <p:sp>
        <p:nvSpPr>
          <p:cNvPr id="34" name="Google Shape;1187;p31">
            <a:extLst>
              <a:ext uri="{FF2B5EF4-FFF2-40B4-BE49-F238E27FC236}">
                <a16:creationId xmlns:a16="http://schemas.microsoft.com/office/drawing/2014/main" id="{A1754728-EF9B-134E-BB34-A7B5DA7B968F}"/>
              </a:ext>
            </a:extLst>
          </p:cNvPr>
          <p:cNvSpPr txBox="1">
            <a:spLocks/>
          </p:cNvSpPr>
          <p:nvPr/>
        </p:nvSpPr>
        <p:spPr>
          <a:xfrm>
            <a:off x="7323337" y="1578244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 email to 1000 employees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86929C25-DA5A-064B-ABEB-92D06376B08F}"/>
              </a:ext>
            </a:extLst>
          </p:cNvPr>
          <p:cNvSpPr txBox="1">
            <a:spLocks/>
          </p:cNvSpPr>
          <p:nvPr/>
        </p:nvSpPr>
        <p:spPr>
          <a:xfrm>
            <a:off x="7323336" y="242989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Email looked legit</a:t>
            </a:r>
          </a:p>
        </p:txBody>
      </p:sp>
      <p:sp>
        <p:nvSpPr>
          <p:cNvPr id="55" name="Google Shape;1187;p31">
            <a:extLst>
              <a:ext uri="{FF2B5EF4-FFF2-40B4-BE49-F238E27FC236}">
                <a16:creationId xmlns:a16="http://schemas.microsoft.com/office/drawing/2014/main" id="{35858684-6921-5A4A-94DE-988ED18EF9DF}"/>
              </a:ext>
            </a:extLst>
          </p:cNvPr>
          <p:cNvSpPr txBox="1">
            <a:spLocks/>
          </p:cNvSpPr>
          <p:nvPr/>
        </p:nvSpPr>
        <p:spPr>
          <a:xfrm>
            <a:off x="7323336" y="3429000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750 people clicked</a:t>
            </a:r>
          </a:p>
        </p:txBody>
      </p:sp>
      <p:sp>
        <p:nvSpPr>
          <p:cNvPr id="56" name="Google Shape;1187;p31">
            <a:extLst>
              <a:ext uri="{FF2B5EF4-FFF2-40B4-BE49-F238E27FC236}">
                <a16:creationId xmlns:a16="http://schemas.microsoft.com/office/drawing/2014/main" id="{90359D0C-9BEC-1849-80D3-16C833DA01EB}"/>
              </a:ext>
            </a:extLst>
          </p:cNvPr>
          <p:cNvSpPr txBox="1">
            <a:spLocks/>
          </p:cNvSpPr>
          <p:nvPr/>
        </p:nvSpPr>
        <p:spPr>
          <a:xfrm>
            <a:off x="7323336" y="4509441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dirty="0">
                <a:solidFill>
                  <a:schemeClr val="accent4">
                    <a:alpha val="4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Credentials GOT</a:t>
            </a:r>
          </a:p>
        </p:txBody>
      </p:sp>
      <p:sp>
        <p:nvSpPr>
          <p:cNvPr id="57" name="Google Shape;1187;p31">
            <a:extLst>
              <a:ext uri="{FF2B5EF4-FFF2-40B4-BE49-F238E27FC236}">
                <a16:creationId xmlns:a16="http://schemas.microsoft.com/office/drawing/2014/main" id="{A6C752F6-9C5D-F546-AB5F-83B88C741B2C}"/>
              </a:ext>
            </a:extLst>
          </p:cNvPr>
          <p:cNvSpPr txBox="1">
            <a:spLocks/>
          </p:cNvSpPr>
          <p:nvPr/>
        </p:nvSpPr>
        <p:spPr>
          <a:xfrm>
            <a:off x="7323335" y="5582897"/>
            <a:ext cx="4394359" cy="63405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400" b="1" dirty="0">
                <a:solidFill>
                  <a:schemeClr val="accent4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Secondary objective</a:t>
            </a:r>
          </a:p>
        </p:txBody>
      </p:sp>
    </p:spTree>
    <p:extLst>
      <p:ext uri="{BB962C8B-B14F-4D97-AF65-F5344CB8AC3E}">
        <p14:creationId xmlns:p14="http://schemas.microsoft.com/office/powerpoint/2010/main" val="2799356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54F4D644-AA32-A046-8B64-B9F3F82D9021}"/>
              </a:ext>
            </a:extLst>
          </p:cNvPr>
          <p:cNvSpPr txBox="1">
            <a:spLocks/>
          </p:cNvSpPr>
          <p:nvPr/>
        </p:nvSpPr>
        <p:spPr>
          <a:xfrm>
            <a:off x="3098377" y="2963892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GET REMOTE ACCESS FROM INSIDE THE NETWORK</a:t>
            </a:r>
          </a:p>
        </p:txBody>
      </p:sp>
    </p:spTree>
    <p:extLst>
      <p:ext uri="{BB962C8B-B14F-4D97-AF65-F5344CB8AC3E}">
        <p14:creationId xmlns:p14="http://schemas.microsoft.com/office/powerpoint/2010/main" val="276623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4600D93A-C800-F644-946D-3C010D7FBDCC}"/>
              </a:ext>
            </a:extLst>
          </p:cNvPr>
          <p:cNvSpPr txBox="1">
            <a:spLocks/>
          </p:cNvSpPr>
          <p:nvPr/>
        </p:nvSpPr>
        <p:spPr>
          <a:xfrm>
            <a:off x="3098377" y="19598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HOW?</a:t>
            </a:r>
          </a:p>
        </p:txBody>
      </p:sp>
      <p:sp>
        <p:nvSpPr>
          <p:cNvPr id="3" name="Google Shape;1187;p31">
            <a:extLst>
              <a:ext uri="{FF2B5EF4-FFF2-40B4-BE49-F238E27FC236}">
                <a16:creationId xmlns:a16="http://schemas.microsoft.com/office/drawing/2014/main" id="{7FE9FAAD-503A-0D43-88D0-0AB5F559D107}"/>
              </a:ext>
            </a:extLst>
          </p:cNvPr>
          <p:cNvSpPr txBox="1">
            <a:spLocks/>
          </p:cNvSpPr>
          <p:nvPr/>
        </p:nvSpPr>
        <p:spPr>
          <a:xfrm>
            <a:off x="2424539" y="2843927"/>
            <a:ext cx="7342921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WITH A METERPRETER REVERSE SHELL</a:t>
            </a:r>
          </a:p>
        </p:txBody>
      </p:sp>
    </p:spTree>
    <p:extLst>
      <p:ext uri="{BB962C8B-B14F-4D97-AF65-F5344CB8AC3E}">
        <p14:creationId xmlns:p14="http://schemas.microsoft.com/office/powerpoint/2010/main" val="1736031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977F-E56B-CD47-8C99-DECA457B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98650"/>
            <a:ext cx="6096000" cy="306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6459F-1609-0F4C-97C8-4415977DC9D0}"/>
              </a:ext>
            </a:extLst>
          </p:cNvPr>
          <p:cNvSpPr/>
          <p:nvPr/>
        </p:nvSpPr>
        <p:spPr>
          <a:xfrm>
            <a:off x="3278081" y="6182087"/>
            <a:ext cx="5635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/blog/reverse-shell-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falco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-secure/</a:t>
            </a:r>
          </a:p>
        </p:txBody>
      </p:sp>
    </p:spTree>
    <p:extLst>
      <p:ext uri="{BB962C8B-B14F-4D97-AF65-F5344CB8AC3E}">
        <p14:creationId xmlns:p14="http://schemas.microsoft.com/office/powerpoint/2010/main" val="612021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977F-E56B-CD47-8C99-DECA457B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98650"/>
            <a:ext cx="6096000" cy="306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6459F-1609-0F4C-97C8-4415977DC9D0}"/>
              </a:ext>
            </a:extLst>
          </p:cNvPr>
          <p:cNvSpPr/>
          <p:nvPr/>
        </p:nvSpPr>
        <p:spPr>
          <a:xfrm>
            <a:off x="3278081" y="6182087"/>
            <a:ext cx="5635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/blog/reverse-shell-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falco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-secure/</a:t>
            </a:r>
          </a:p>
        </p:txBody>
      </p:sp>
      <p:sp>
        <p:nvSpPr>
          <p:cNvPr id="5" name="Google Shape;1187;p31">
            <a:extLst>
              <a:ext uri="{FF2B5EF4-FFF2-40B4-BE49-F238E27FC236}">
                <a16:creationId xmlns:a16="http://schemas.microsoft.com/office/drawing/2014/main" id="{4594EA67-8778-5E43-9EDB-94A57E20EB62}"/>
              </a:ext>
            </a:extLst>
          </p:cNvPr>
          <p:cNvSpPr txBox="1">
            <a:spLocks/>
          </p:cNvSpPr>
          <p:nvPr/>
        </p:nvSpPr>
        <p:spPr>
          <a:xfrm>
            <a:off x="5113106" y="2093913"/>
            <a:ext cx="2664431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User initiates connection request</a:t>
            </a:r>
          </a:p>
        </p:txBody>
      </p:sp>
      <p:sp>
        <p:nvSpPr>
          <p:cNvPr id="7" name="Google Shape;1187;p31">
            <a:extLst>
              <a:ext uri="{FF2B5EF4-FFF2-40B4-BE49-F238E27FC236}">
                <a16:creationId xmlns:a16="http://schemas.microsoft.com/office/drawing/2014/main" id="{6EAE7842-5E81-C44C-8104-57E95A72868C}"/>
              </a:ext>
            </a:extLst>
          </p:cNvPr>
          <p:cNvSpPr txBox="1">
            <a:spLocks/>
          </p:cNvSpPr>
          <p:nvPr/>
        </p:nvSpPr>
        <p:spPr>
          <a:xfrm>
            <a:off x="6903237" y="1393328"/>
            <a:ext cx="2664431" cy="78349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Open port that is listening</a:t>
            </a:r>
          </a:p>
        </p:txBody>
      </p:sp>
    </p:spTree>
    <p:extLst>
      <p:ext uri="{BB962C8B-B14F-4D97-AF65-F5344CB8AC3E}">
        <p14:creationId xmlns:p14="http://schemas.microsoft.com/office/powerpoint/2010/main" val="842374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977F-E56B-CD47-8C99-DECA457B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98650"/>
            <a:ext cx="6096000" cy="306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6459F-1609-0F4C-97C8-4415977DC9D0}"/>
              </a:ext>
            </a:extLst>
          </p:cNvPr>
          <p:cNvSpPr/>
          <p:nvPr/>
        </p:nvSpPr>
        <p:spPr>
          <a:xfrm>
            <a:off x="3278081" y="6182087"/>
            <a:ext cx="5635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/blog/reverse-shell-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falco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-secure/</a:t>
            </a:r>
          </a:p>
        </p:txBody>
      </p:sp>
      <p:sp>
        <p:nvSpPr>
          <p:cNvPr id="5" name="Google Shape;1187;p31">
            <a:extLst>
              <a:ext uri="{FF2B5EF4-FFF2-40B4-BE49-F238E27FC236}">
                <a16:creationId xmlns:a16="http://schemas.microsoft.com/office/drawing/2014/main" id="{4594EA67-8778-5E43-9EDB-94A57E20EB62}"/>
              </a:ext>
            </a:extLst>
          </p:cNvPr>
          <p:cNvSpPr txBox="1">
            <a:spLocks/>
          </p:cNvSpPr>
          <p:nvPr/>
        </p:nvSpPr>
        <p:spPr>
          <a:xfrm>
            <a:off x="5113106" y="2093913"/>
            <a:ext cx="2664431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User initiates connection request</a:t>
            </a:r>
          </a:p>
        </p:txBody>
      </p:sp>
      <p:sp>
        <p:nvSpPr>
          <p:cNvPr id="6" name="Google Shape;1187;p31">
            <a:extLst>
              <a:ext uri="{FF2B5EF4-FFF2-40B4-BE49-F238E27FC236}">
                <a16:creationId xmlns:a16="http://schemas.microsoft.com/office/drawing/2014/main" id="{D5985614-35E9-F341-83AD-A3F0033A6A28}"/>
              </a:ext>
            </a:extLst>
          </p:cNvPr>
          <p:cNvSpPr txBox="1">
            <a:spLocks/>
          </p:cNvSpPr>
          <p:nvPr/>
        </p:nvSpPr>
        <p:spPr>
          <a:xfrm>
            <a:off x="6903237" y="1393328"/>
            <a:ext cx="2664431" cy="78349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Open port that is listening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9D0DBD-F2CB-1C49-B4EA-12E3118ED8CC}"/>
              </a:ext>
            </a:extLst>
          </p:cNvPr>
          <p:cNvCxnSpPr/>
          <p:nvPr/>
        </p:nvCxnSpPr>
        <p:spPr>
          <a:xfrm>
            <a:off x="7915370" y="2157592"/>
            <a:ext cx="826429" cy="8234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05B183-13A6-2D42-A2BE-6E2538D48904}"/>
              </a:ext>
            </a:extLst>
          </p:cNvPr>
          <p:cNvCxnSpPr>
            <a:cxnSpLocks/>
          </p:cNvCxnSpPr>
          <p:nvPr/>
        </p:nvCxnSpPr>
        <p:spPr>
          <a:xfrm flipV="1">
            <a:off x="7915370" y="2176818"/>
            <a:ext cx="773796" cy="8559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68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4977F-E56B-CD47-8C99-DECA457B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98650"/>
            <a:ext cx="6096000" cy="306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6459F-1609-0F4C-97C8-4415977DC9D0}"/>
              </a:ext>
            </a:extLst>
          </p:cNvPr>
          <p:cNvSpPr/>
          <p:nvPr/>
        </p:nvSpPr>
        <p:spPr>
          <a:xfrm>
            <a:off x="3278081" y="6182087"/>
            <a:ext cx="5635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sysdig.com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/blog/reverse-shell-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falco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sysdig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-secure/</a:t>
            </a:r>
          </a:p>
        </p:txBody>
      </p:sp>
      <p:sp>
        <p:nvSpPr>
          <p:cNvPr id="8" name="Google Shape;1187;p31">
            <a:extLst>
              <a:ext uri="{FF2B5EF4-FFF2-40B4-BE49-F238E27FC236}">
                <a16:creationId xmlns:a16="http://schemas.microsoft.com/office/drawing/2014/main" id="{A004CCA7-CC52-074C-9E4C-D06BE473320D}"/>
              </a:ext>
            </a:extLst>
          </p:cNvPr>
          <p:cNvSpPr txBox="1">
            <a:spLocks/>
          </p:cNvSpPr>
          <p:nvPr/>
        </p:nvSpPr>
        <p:spPr>
          <a:xfrm>
            <a:off x="3618170" y="2874995"/>
            <a:ext cx="2664431" cy="78349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Open port that is listening</a:t>
            </a:r>
          </a:p>
        </p:txBody>
      </p:sp>
      <p:sp>
        <p:nvSpPr>
          <p:cNvPr id="12" name="Google Shape;1187;p31">
            <a:extLst>
              <a:ext uri="{FF2B5EF4-FFF2-40B4-BE49-F238E27FC236}">
                <a16:creationId xmlns:a16="http://schemas.microsoft.com/office/drawing/2014/main" id="{4459BE3F-5047-ED4E-8A44-CF7762F76942}"/>
              </a:ext>
            </a:extLst>
          </p:cNvPr>
          <p:cNvSpPr txBox="1">
            <a:spLocks/>
          </p:cNvSpPr>
          <p:nvPr/>
        </p:nvSpPr>
        <p:spPr>
          <a:xfrm>
            <a:off x="5358639" y="3658485"/>
            <a:ext cx="2664431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1200" dirty="0">
                <a:solidFill>
                  <a:srgbClr val="C00000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User initiates connection request</a:t>
            </a:r>
          </a:p>
        </p:txBody>
      </p:sp>
    </p:spTree>
    <p:extLst>
      <p:ext uri="{BB962C8B-B14F-4D97-AF65-F5344CB8AC3E}">
        <p14:creationId xmlns:p14="http://schemas.microsoft.com/office/powerpoint/2010/main" val="3149924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3123DA20-C847-704A-A25E-FD9FBE9E7356}"/>
              </a:ext>
            </a:extLst>
          </p:cNvPr>
          <p:cNvSpPr txBox="1">
            <a:spLocks/>
          </p:cNvSpPr>
          <p:nvPr/>
        </p:nvSpPr>
        <p:spPr>
          <a:xfrm>
            <a:off x="3098377" y="1959844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HOW?</a:t>
            </a:r>
          </a:p>
        </p:txBody>
      </p:sp>
      <p:sp>
        <p:nvSpPr>
          <p:cNvPr id="3" name="Google Shape;1187;p31">
            <a:extLst>
              <a:ext uri="{FF2B5EF4-FFF2-40B4-BE49-F238E27FC236}">
                <a16:creationId xmlns:a16="http://schemas.microsoft.com/office/drawing/2014/main" id="{0FAF01D4-0D97-5744-A80B-677131F7DC29}"/>
              </a:ext>
            </a:extLst>
          </p:cNvPr>
          <p:cNvSpPr txBox="1">
            <a:spLocks/>
          </p:cNvSpPr>
          <p:nvPr/>
        </p:nvSpPr>
        <p:spPr>
          <a:xfrm>
            <a:off x="2424539" y="2843927"/>
            <a:ext cx="7342921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WITH A METERPRETER REVERSE SHELL</a:t>
            </a:r>
          </a:p>
        </p:txBody>
      </p:sp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20EDD50C-5F0B-A04E-9CA3-A28256B737E7}"/>
              </a:ext>
            </a:extLst>
          </p:cNvPr>
          <p:cNvSpPr txBox="1">
            <a:spLocks/>
          </p:cNvSpPr>
          <p:nvPr/>
        </p:nvSpPr>
        <p:spPr>
          <a:xfrm>
            <a:off x="2424539" y="3539955"/>
            <a:ext cx="7342921" cy="13189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Need some good recon to understand target system</a:t>
            </a:r>
          </a:p>
          <a:p>
            <a:pPr algn="ctr"/>
            <a:endParaRPr lang="en-AU" sz="2400" dirty="0">
              <a:solidFill>
                <a:schemeClr val="accent4"/>
              </a:solidFill>
              <a:latin typeface="Gill Sans Light" panose="020B0302020104020203" pitchFamily="34" charset="-79"/>
              <a:ea typeface="Open Sans" panose="020B0606030504020204" pitchFamily="34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80931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40"/>
          <p:cNvSpPr txBox="1">
            <a:spLocks noGrp="1"/>
          </p:cNvSpPr>
          <p:nvPr>
            <p:ph type="body" idx="1"/>
          </p:nvPr>
        </p:nvSpPr>
        <p:spPr>
          <a:xfrm>
            <a:off x="2046800" y="2435400"/>
            <a:ext cx="8098400" cy="198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/>
            <a:r>
              <a:rPr lang="en" dirty="0"/>
              <a:t>Think about your connection with people.</a:t>
            </a:r>
            <a:br>
              <a:rPr lang="en" dirty="0"/>
            </a:br>
            <a:br>
              <a:rPr lang="en" dirty="0"/>
            </a:br>
            <a:r>
              <a:rPr lang="en" dirty="0"/>
              <a:t>“Leave them feeling better for having met you.”</a:t>
            </a:r>
          </a:p>
          <a:p>
            <a:pPr marL="0" indent="0"/>
            <a:r>
              <a:rPr lang="en" sz="2200" dirty="0"/>
              <a:t>				- Chris </a:t>
            </a:r>
            <a:r>
              <a:rPr lang="en" sz="2200" dirty="0" err="1"/>
              <a:t>Hadnagy</a:t>
            </a:r>
            <a:endParaRPr sz="2200" dirty="0"/>
          </a:p>
        </p:txBody>
      </p:sp>
    </p:spTree>
    <p:extLst>
      <p:ext uri="{BB962C8B-B14F-4D97-AF65-F5344CB8AC3E}">
        <p14:creationId xmlns:p14="http://schemas.microsoft.com/office/powerpoint/2010/main" val="27263987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87;p31">
            <a:extLst>
              <a:ext uri="{FF2B5EF4-FFF2-40B4-BE49-F238E27FC236}">
                <a16:creationId xmlns:a16="http://schemas.microsoft.com/office/drawing/2014/main" id="{4902FD7C-A961-3148-A7B3-B53791003CC5}"/>
              </a:ext>
            </a:extLst>
          </p:cNvPr>
          <p:cNvSpPr txBox="1">
            <a:spLocks/>
          </p:cNvSpPr>
          <p:nvPr/>
        </p:nvSpPr>
        <p:spPr>
          <a:xfrm>
            <a:off x="1821870" y="2861856"/>
            <a:ext cx="8548260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CREATE A CONNECTION WITH THE PERSON</a:t>
            </a:r>
          </a:p>
        </p:txBody>
      </p:sp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C3D35213-3A9D-2142-9599-0FE631A36157}"/>
              </a:ext>
            </a:extLst>
          </p:cNvPr>
          <p:cNvSpPr txBox="1">
            <a:spLocks/>
          </p:cNvSpPr>
          <p:nvPr/>
        </p:nvSpPr>
        <p:spPr>
          <a:xfrm>
            <a:off x="3098377" y="1579837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Okay, but HOW?</a:t>
            </a:r>
          </a:p>
        </p:txBody>
      </p:sp>
      <p:sp>
        <p:nvSpPr>
          <p:cNvPr id="5" name="Google Shape;1187;p31">
            <a:extLst>
              <a:ext uri="{FF2B5EF4-FFF2-40B4-BE49-F238E27FC236}">
                <a16:creationId xmlns:a16="http://schemas.microsoft.com/office/drawing/2014/main" id="{D68DE5A1-9E39-D845-BB40-6DB3CB6A9EC8}"/>
              </a:ext>
            </a:extLst>
          </p:cNvPr>
          <p:cNvSpPr txBox="1">
            <a:spLocks/>
          </p:cNvSpPr>
          <p:nvPr/>
        </p:nvSpPr>
        <p:spPr>
          <a:xfrm>
            <a:off x="1821870" y="3641646"/>
            <a:ext cx="8548260" cy="85597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accent4">
                    <a:alpha val="57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(&lt;_&lt;)</a:t>
            </a:r>
          </a:p>
        </p:txBody>
      </p:sp>
    </p:spTree>
    <p:extLst>
      <p:ext uri="{BB962C8B-B14F-4D97-AF65-F5344CB8AC3E}">
        <p14:creationId xmlns:p14="http://schemas.microsoft.com/office/powerpoint/2010/main" val="33182731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04;p53">
            <a:extLst>
              <a:ext uri="{FF2B5EF4-FFF2-40B4-BE49-F238E27FC236}">
                <a16:creationId xmlns:a16="http://schemas.microsoft.com/office/drawing/2014/main" id="{2B43BAC0-68BA-7547-A610-5CFCFF65B062}"/>
              </a:ext>
            </a:extLst>
          </p:cNvPr>
          <p:cNvSpPr txBox="1">
            <a:spLocks/>
          </p:cNvSpPr>
          <p:nvPr/>
        </p:nvSpPr>
        <p:spPr>
          <a:xfrm>
            <a:off x="2568367" y="3946600"/>
            <a:ext cx="1952400" cy="5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AU" dirty="0"/>
              <a:t>SEND AN EMAIL</a:t>
            </a:r>
          </a:p>
        </p:txBody>
      </p:sp>
      <p:sp>
        <p:nvSpPr>
          <p:cNvPr id="7" name="Google Shape;1906;p53">
            <a:extLst>
              <a:ext uri="{FF2B5EF4-FFF2-40B4-BE49-F238E27FC236}">
                <a16:creationId xmlns:a16="http://schemas.microsoft.com/office/drawing/2014/main" id="{CB25FF0A-953C-9A40-A40A-EF1E4A1A63A3}"/>
              </a:ext>
            </a:extLst>
          </p:cNvPr>
          <p:cNvSpPr txBox="1">
            <a:spLocks/>
          </p:cNvSpPr>
          <p:nvPr/>
        </p:nvSpPr>
        <p:spPr>
          <a:xfrm>
            <a:off x="5119800" y="3946600"/>
            <a:ext cx="1952400" cy="5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AU" dirty="0"/>
              <a:t>FOLLOW UP CALL</a:t>
            </a:r>
          </a:p>
        </p:txBody>
      </p:sp>
      <p:sp>
        <p:nvSpPr>
          <p:cNvPr id="8" name="Google Shape;1907;p53">
            <a:extLst>
              <a:ext uri="{FF2B5EF4-FFF2-40B4-BE49-F238E27FC236}">
                <a16:creationId xmlns:a16="http://schemas.microsoft.com/office/drawing/2014/main" id="{4526D9E6-F1E0-8344-A49F-2AAFAB9D6510}"/>
              </a:ext>
            </a:extLst>
          </p:cNvPr>
          <p:cNvSpPr txBox="1">
            <a:spLocks/>
          </p:cNvSpPr>
          <p:nvPr/>
        </p:nvSpPr>
        <p:spPr>
          <a:xfrm>
            <a:off x="7671233" y="3946600"/>
            <a:ext cx="1952400" cy="5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AU" dirty="0"/>
              <a:t>EMPATHY</a:t>
            </a:r>
          </a:p>
        </p:txBody>
      </p:sp>
      <p:grpSp>
        <p:nvGrpSpPr>
          <p:cNvPr id="10" name="Google Shape;1909;p53">
            <a:extLst>
              <a:ext uri="{FF2B5EF4-FFF2-40B4-BE49-F238E27FC236}">
                <a16:creationId xmlns:a16="http://schemas.microsoft.com/office/drawing/2014/main" id="{275C900A-60AC-9940-B698-4C029248C30C}"/>
              </a:ext>
            </a:extLst>
          </p:cNvPr>
          <p:cNvGrpSpPr/>
          <p:nvPr/>
        </p:nvGrpSpPr>
        <p:grpSpPr>
          <a:xfrm>
            <a:off x="5869209" y="3099071"/>
            <a:ext cx="453581" cy="425205"/>
            <a:chOff x="3865000" y="847675"/>
            <a:chExt cx="483150" cy="452925"/>
          </a:xfrm>
        </p:grpSpPr>
        <p:sp>
          <p:nvSpPr>
            <p:cNvPr id="11" name="Google Shape;1910;p53">
              <a:extLst>
                <a:ext uri="{FF2B5EF4-FFF2-40B4-BE49-F238E27FC236}">
                  <a16:creationId xmlns:a16="http://schemas.microsoft.com/office/drawing/2014/main" id="{8344C8CD-32B4-644D-8078-3F14071446AE}"/>
                </a:ext>
              </a:extLst>
            </p:cNvPr>
            <p:cNvSpPr/>
            <p:nvPr/>
          </p:nvSpPr>
          <p:spPr>
            <a:xfrm>
              <a:off x="3865000" y="847675"/>
              <a:ext cx="483150" cy="452925"/>
            </a:xfrm>
            <a:custGeom>
              <a:avLst/>
              <a:gdLst/>
              <a:ahLst/>
              <a:cxnLst/>
              <a:rect l="l" t="t" r="r" b="b"/>
              <a:pathLst>
                <a:path w="19326" h="18117" extrusionOk="0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2" name="Google Shape;1911;p53">
              <a:extLst>
                <a:ext uri="{FF2B5EF4-FFF2-40B4-BE49-F238E27FC236}">
                  <a16:creationId xmlns:a16="http://schemas.microsoft.com/office/drawing/2014/main" id="{0D742B67-9A90-6044-860E-97057C0EA579}"/>
                </a:ext>
              </a:extLst>
            </p:cNvPr>
            <p:cNvSpPr/>
            <p:nvPr/>
          </p:nvSpPr>
          <p:spPr>
            <a:xfrm>
              <a:off x="4173600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3" name="Google Shape;1912;p53">
              <a:extLst>
                <a:ext uri="{FF2B5EF4-FFF2-40B4-BE49-F238E27FC236}">
                  <a16:creationId xmlns:a16="http://schemas.microsoft.com/office/drawing/2014/main" id="{04D937FC-9BB2-5B45-83E0-73CC4BDFD678}"/>
                </a:ext>
              </a:extLst>
            </p:cNvPr>
            <p:cNvSpPr/>
            <p:nvPr/>
          </p:nvSpPr>
          <p:spPr>
            <a:xfrm>
              <a:off x="40688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14" name="Google Shape;1913;p53">
              <a:extLst>
                <a:ext uri="{FF2B5EF4-FFF2-40B4-BE49-F238E27FC236}">
                  <a16:creationId xmlns:a16="http://schemas.microsoft.com/office/drawing/2014/main" id="{0DC09F8E-5679-0945-B33C-2F3AA2951DD1}"/>
                </a:ext>
              </a:extLst>
            </p:cNvPr>
            <p:cNvSpPr/>
            <p:nvPr/>
          </p:nvSpPr>
          <p:spPr>
            <a:xfrm>
              <a:off x="3964125" y="1029775"/>
              <a:ext cx="78450" cy="75550"/>
            </a:xfrm>
            <a:custGeom>
              <a:avLst/>
              <a:gdLst/>
              <a:ahLst/>
              <a:cxnLst/>
              <a:rect l="l" t="t" r="r" b="b"/>
              <a:pathLst>
                <a:path w="3138" h="3022" extrusionOk="0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1918;p53">
            <a:extLst>
              <a:ext uri="{FF2B5EF4-FFF2-40B4-BE49-F238E27FC236}">
                <a16:creationId xmlns:a16="http://schemas.microsoft.com/office/drawing/2014/main" id="{8B9AC040-D0E2-8E4B-9EE5-FB14CF71DD3A}"/>
              </a:ext>
            </a:extLst>
          </p:cNvPr>
          <p:cNvGrpSpPr/>
          <p:nvPr/>
        </p:nvGrpSpPr>
        <p:grpSpPr>
          <a:xfrm>
            <a:off x="3315499" y="3094598"/>
            <a:ext cx="458040" cy="453628"/>
            <a:chOff x="3860250" y="1427025"/>
            <a:chExt cx="487900" cy="483200"/>
          </a:xfrm>
        </p:grpSpPr>
        <p:sp>
          <p:nvSpPr>
            <p:cNvPr id="20" name="Google Shape;1919;p53">
              <a:extLst>
                <a:ext uri="{FF2B5EF4-FFF2-40B4-BE49-F238E27FC236}">
                  <a16:creationId xmlns:a16="http://schemas.microsoft.com/office/drawing/2014/main" id="{6D7E3B99-814D-F449-87A6-C478272D7191}"/>
                </a:ext>
              </a:extLst>
            </p:cNvPr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1" name="Google Shape;1920;p53">
              <a:extLst>
                <a:ext uri="{FF2B5EF4-FFF2-40B4-BE49-F238E27FC236}">
                  <a16:creationId xmlns:a16="http://schemas.microsoft.com/office/drawing/2014/main" id="{A9F55F11-D275-604F-9E62-FDC8EB6DCBA5}"/>
                </a:ext>
              </a:extLst>
            </p:cNvPr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  <p:sp>
          <p:nvSpPr>
            <p:cNvPr id="22" name="Google Shape;1921;p53">
              <a:extLst>
                <a:ext uri="{FF2B5EF4-FFF2-40B4-BE49-F238E27FC236}">
                  <a16:creationId xmlns:a16="http://schemas.microsoft.com/office/drawing/2014/main" id="{9BCCBB53-7CF2-5647-B0E4-6E3DB547490F}"/>
                </a:ext>
              </a:extLst>
            </p:cNvPr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435D74"/>
                </a:solidFill>
              </a:endParaRPr>
            </a:p>
          </p:txBody>
        </p:sp>
      </p:grpSp>
      <p:grpSp>
        <p:nvGrpSpPr>
          <p:cNvPr id="23" name="Google Shape;1922;p53">
            <a:extLst>
              <a:ext uri="{FF2B5EF4-FFF2-40B4-BE49-F238E27FC236}">
                <a16:creationId xmlns:a16="http://schemas.microsoft.com/office/drawing/2014/main" id="{723558D6-38B0-3548-A66B-86D7172E7A0E}"/>
              </a:ext>
            </a:extLst>
          </p:cNvPr>
          <p:cNvGrpSpPr/>
          <p:nvPr/>
        </p:nvGrpSpPr>
        <p:grpSpPr>
          <a:xfrm>
            <a:off x="5606642" y="2838242"/>
            <a:ext cx="978716" cy="978716"/>
            <a:chOff x="920448" y="1127317"/>
            <a:chExt cx="514500" cy="514500"/>
          </a:xfrm>
        </p:grpSpPr>
        <p:sp>
          <p:nvSpPr>
            <p:cNvPr id="24" name="Google Shape;1923;p53">
              <a:extLst>
                <a:ext uri="{FF2B5EF4-FFF2-40B4-BE49-F238E27FC236}">
                  <a16:creationId xmlns:a16="http://schemas.microsoft.com/office/drawing/2014/main" id="{3AD275F4-DC4D-9248-9829-99A205939FB7}"/>
                </a:ext>
              </a:extLst>
            </p:cNvPr>
            <p:cNvSpPr/>
            <p:nvPr/>
          </p:nvSpPr>
          <p:spPr>
            <a:xfrm>
              <a:off x="920448" y="112731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2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accent2"/>
                </a:solidFill>
              </a:endParaRPr>
            </a:p>
          </p:txBody>
        </p:sp>
        <p:sp>
          <p:nvSpPr>
            <p:cNvPr id="25" name="Google Shape;1924;p53">
              <a:extLst>
                <a:ext uri="{FF2B5EF4-FFF2-40B4-BE49-F238E27FC236}">
                  <a16:creationId xmlns:a16="http://schemas.microsoft.com/office/drawing/2014/main" id="{58A2EA3A-858B-AC41-AE3D-C8625C2ABA77}"/>
                </a:ext>
              </a:extLst>
            </p:cNvPr>
            <p:cNvSpPr/>
            <p:nvPr/>
          </p:nvSpPr>
          <p:spPr>
            <a:xfrm>
              <a:off x="920448" y="112731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2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925;p53">
              <a:extLst>
                <a:ext uri="{FF2B5EF4-FFF2-40B4-BE49-F238E27FC236}">
                  <a16:creationId xmlns:a16="http://schemas.microsoft.com/office/drawing/2014/main" id="{C044DBE7-CE94-A14A-BF6F-4876BC73D2BA}"/>
                </a:ext>
              </a:extLst>
            </p:cNvPr>
            <p:cNvSpPr/>
            <p:nvPr/>
          </p:nvSpPr>
          <p:spPr>
            <a:xfrm>
              <a:off x="920448" y="1127317"/>
              <a:ext cx="514500" cy="514500"/>
            </a:xfrm>
            <a:prstGeom prst="ellipse">
              <a:avLst/>
            </a:prstGeom>
            <a:noFill/>
            <a:ln w="9525" cap="flat" cmpd="sng">
              <a:solidFill>
                <a:srgbClr val="92C7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" name="Google Shape;1926;p53">
            <a:extLst>
              <a:ext uri="{FF2B5EF4-FFF2-40B4-BE49-F238E27FC236}">
                <a16:creationId xmlns:a16="http://schemas.microsoft.com/office/drawing/2014/main" id="{27A34FF7-1903-674E-AE30-E213E8804B1D}"/>
              </a:ext>
            </a:extLst>
          </p:cNvPr>
          <p:cNvGrpSpPr/>
          <p:nvPr/>
        </p:nvGrpSpPr>
        <p:grpSpPr>
          <a:xfrm>
            <a:off x="3055161" y="2824009"/>
            <a:ext cx="978811" cy="978744"/>
            <a:chOff x="4895373" y="1127267"/>
            <a:chExt cx="514550" cy="514515"/>
          </a:xfrm>
        </p:grpSpPr>
        <p:sp>
          <p:nvSpPr>
            <p:cNvPr id="28" name="Google Shape;1927;p53">
              <a:extLst>
                <a:ext uri="{FF2B5EF4-FFF2-40B4-BE49-F238E27FC236}">
                  <a16:creationId xmlns:a16="http://schemas.microsoft.com/office/drawing/2014/main" id="{68286E37-5D6D-3949-90BD-485C62EFE873}"/>
                </a:ext>
              </a:extLst>
            </p:cNvPr>
            <p:cNvSpPr/>
            <p:nvPr/>
          </p:nvSpPr>
          <p:spPr>
            <a:xfrm>
              <a:off x="4895373" y="1127282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4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928;p53">
              <a:extLst>
                <a:ext uri="{FF2B5EF4-FFF2-40B4-BE49-F238E27FC236}">
                  <a16:creationId xmlns:a16="http://schemas.microsoft.com/office/drawing/2014/main" id="{A7C495F6-3BE0-0144-A94D-21E5809BF462}"/>
                </a:ext>
              </a:extLst>
            </p:cNvPr>
            <p:cNvSpPr/>
            <p:nvPr/>
          </p:nvSpPr>
          <p:spPr>
            <a:xfrm>
              <a:off x="4895373" y="1127267"/>
              <a:ext cx="514500" cy="5145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4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929;p53">
              <a:extLst>
                <a:ext uri="{FF2B5EF4-FFF2-40B4-BE49-F238E27FC236}">
                  <a16:creationId xmlns:a16="http://schemas.microsoft.com/office/drawing/2014/main" id="{245D138D-F9B5-FA44-AB91-66E19DCB7C8C}"/>
                </a:ext>
              </a:extLst>
            </p:cNvPr>
            <p:cNvSpPr/>
            <p:nvPr/>
          </p:nvSpPr>
          <p:spPr>
            <a:xfrm>
              <a:off x="4895423" y="1127267"/>
              <a:ext cx="514500" cy="514500"/>
            </a:xfrm>
            <a:prstGeom prst="ellipse">
              <a:avLst/>
            </a:prstGeom>
            <a:noFill/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oogle Shape;1930;p53">
            <a:extLst>
              <a:ext uri="{FF2B5EF4-FFF2-40B4-BE49-F238E27FC236}">
                <a16:creationId xmlns:a16="http://schemas.microsoft.com/office/drawing/2014/main" id="{87FC0CD0-F3E2-BF49-B18D-A306C0DE9475}"/>
              </a:ext>
            </a:extLst>
          </p:cNvPr>
          <p:cNvGrpSpPr/>
          <p:nvPr/>
        </p:nvGrpSpPr>
        <p:grpSpPr>
          <a:xfrm>
            <a:off x="8157973" y="2823906"/>
            <a:ext cx="978920" cy="978948"/>
            <a:chOff x="3761128" y="1195692"/>
            <a:chExt cx="1629000" cy="1629046"/>
          </a:xfrm>
        </p:grpSpPr>
        <p:sp>
          <p:nvSpPr>
            <p:cNvPr id="32" name="Google Shape;1931;p53">
              <a:extLst>
                <a:ext uri="{FF2B5EF4-FFF2-40B4-BE49-F238E27FC236}">
                  <a16:creationId xmlns:a16="http://schemas.microsoft.com/office/drawing/2014/main" id="{8DF9A36E-041C-5D44-B871-DA9BE8F4491D}"/>
                </a:ext>
              </a:extLst>
            </p:cNvPr>
            <p:cNvSpPr/>
            <p:nvPr/>
          </p:nvSpPr>
          <p:spPr>
            <a:xfrm>
              <a:off x="3761128" y="1195738"/>
              <a:ext cx="1629000" cy="1629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42875" dist="9525" dir="1860000" algn="bl" rotWithShape="0">
                <a:schemeClr val="accent1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932;p53">
              <a:extLst>
                <a:ext uri="{FF2B5EF4-FFF2-40B4-BE49-F238E27FC236}">
                  <a16:creationId xmlns:a16="http://schemas.microsoft.com/office/drawing/2014/main" id="{0A5C29B2-A61A-6449-B7DD-9B7B1FE7478B}"/>
                </a:ext>
              </a:extLst>
            </p:cNvPr>
            <p:cNvSpPr/>
            <p:nvPr/>
          </p:nvSpPr>
          <p:spPr>
            <a:xfrm>
              <a:off x="3761128" y="1195692"/>
              <a:ext cx="1629000" cy="16290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2863" dist="9525" dir="1860000" algn="bl" rotWithShape="0">
                <a:schemeClr val="accent1">
                  <a:alpha val="8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933;p53">
              <a:extLst>
                <a:ext uri="{FF2B5EF4-FFF2-40B4-BE49-F238E27FC236}">
                  <a16:creationId xmlns:a16="http://schemas.microsoft.com/office/drawing/2014/main" id="{0FA8165B-C2A0-6646-98BA-D14EB54DD04F}"/>
                </a:ext>
              </a:extLst>
            </p:cNvPr>
            <p:cNvSpPr/>
            <p:nvPr/>
          </p:nvSpPr>
          <p:spPr>
            <a:xfrm>
              <a:off x="3761128" y="1195692"/>
              <a:ext cx="1629000" cy="1629000"/>
            </a:xfrm>
            <a:prstGeom prst="ellipse">
              <a:avLst/>
            </a:prstGeom>
            <a:noFill/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dir="360000" algn="bl" rotWithShape="0">
                <a:schemeClr val="dk1">
                  <a:alpha val="85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5" name="Google Shape;1187;p31">
            <a:extLst>
              <a:ext uri="{FF2B5EF4-FFF2-40B4-BE49-F238E27FC236}">
                <a16:creationId xmlns:a16="http://schemas.microsoft.com/office/drawing/2014/main" id="{1A02C664-C360-DA4B-AB03-CBBD7A0716A9}"/>
              </a:ext>
            </a:extLst>
          </p:cNvPr>
          <p:cNvSpPr txBox="1">
            <a:spLocks/>
          </p:cNvSpPr>
          <p:nvPr/>
        </p:nvSpPr>
        <p:spPr>
          <a:xfrm>
            <a:off x="3098377" y="1579837"/>
            <a:ext cx="5995246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3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Okay, but HOW?</a:t>
            </a:r>
          </a:p>
        </p:txBody>
      </p:sp>
      <p:sp>
        <p:nvSpPr>
          <p:cNvPr id="36" name="Google Shape;11046;p73">
            <a:extLst>
              <a:ext uri="{FF2B5EF4-FFF2-40B4-BE49-F238E27FC236}">
                <a16:creationId xmlns:a16="http://schemas.microsoft.com/office/drawing/2014/main" id="{F705EDEA-807B-CE43-BB94-B4808D9016BD}"/>
              </a:ext>
            </a:extLst>
          </p:cNvPr>
          <p:cNvSpPr/>
          <p:nvPr/>
        </p:nvSpPr>
        <p:spPr>
          <a:xfrm>
            <a:off x="8414715" y="3073281"/>
            <a:ext cx="475560" cy="535342"/>
          </a:xfrm>
          <a:custGeom>
            <a:avLst/>
            <a:gdLst/>
            <a:ahLst/>
            <a:cxnLst/>
            <a:rect l="l" t="t" r="r" b="b"/>
            <a:pathLst>
              <a:path w="10524" h="11847" extrusionOk="0">
                <a:moveTo>
                  <a:pt x="7278" y="662"/>
                </a:moveTo>
                <a:cubicBezTo>
                  <a:pt x="7499" y="662"/>
                  <a:pt x="7656" y="820"/>
                  <a:pt x="7656" y="1009"/>
                </a:cubicBezTo>
                <a:lnTo>
                  <a:pt x="7656" y="3151"/>
                </a:lnTo>
                <a:cubicBezTo>
                  <a:pt x="7404" y="3057"/>
                  <a:pt x="7184" y="2994"/>
                  <a:pt x="6932" y="2994"/>
                </a:cubicBezTo>
                <a:lnTo>
                  <a:pt x="6932" y="1009"/>
                </a:lnTo>
                <a:cubicBezTo>
                  <a:pt x="6932" y="820"/>
                  <a:pt x="7089" y="662"/>
                  <a:pt x="7278" y="662"/>
                </a:cubicBezTo>
                <a:close/>
                <a:moveTo>
                  <a:pt x="3120" y="662"/>
                </a:moveTo>
                <a:cubicBezTo>
                  <a:pt x="3309" y="662"/>
                  <a:pt x="3466" y="820"/>
                  <a:pt x="3466" y="1009"/>
                </a:cubicBezTo>
                <a:lnTo>
                  <a:pt x="3466" y="2994"/>
                </a:lnTo>
                <a:cubicBezTo>
                  <a:pt x="3246" y="3025"/>
                  <a:pt x="2994" y="3057"/>
                  <a:pt x="2773" y="3183"/>
                </a:cubicBezTo>
                <a:lnTo>
                  <a:pt x="2773" y="1009"/>
                </a:lnTo>
                <a:cubicBezTo>
                  <a:pt x="2773" y="820"/>
                  <a:pt x="2931" y="662"/>
                  <a:pt x="3120" y="662"/>
                </a:cubicBezTo>
                <a:close/>
                <a:moveTo>
                  <a:pt x="4506" y="1702"/>
                </a:moveTo>
                <a:cubicBezTo>
                  <a:pt x="4695" y="1702"/>
                  <a:pt x="4852" y="1860"/>
                  <a:pt x="4852" y="2049"/>
                </a:cubicBezTo>
                <a:lnTo>
                  <a:pt x="4852" y="3309"/>
                </a:lnTo>
                <a:cubicBezTo>
                  <a:pt x="4663" y="3183"/>
                  <a:pt x="4411" y="3057"/>
                  <a:pt x="4128" y="3025"/>
                </a:cubicBezTo>
                <a:lnTo>
                  <a:pt x="4128" y="2049"/>
                </a:lnTo>
                <a:cubicBezTo>
                  <a:pt x="4128" y="1860"/>
                  <a:pt x="4285" y="1702"/>
                  <a:pt x="4506" y="1702"/>
                </a:cubicBezTo>
                <a:close/>
                <a:moveTo>
                  <a:pt x="5861" y="1702"/>
                </a:moveTo>
                <a:cubicBezTo>
                  <a:pt x="6081" y="1702"/>
                  <a:pt x="6239" y="1860"/>
                  <a:pt x="6239" y="2049"/>
                </a:cubicBezTo>
                <a:lnTo>
                  <a:pt x="6239" y="3025"/>
                </a:lnTo>
                <a:cubicBezTo>
                  <a:pt x="5987" y="3120"/>
                  <a:pt x="5766" y="3183"/>
                  <a:pt x="5514" y="3340"/>
                </a:cubicBezTo>
                <a:lnTo>
                  <a:pt x="5514" y="2049"/>
                </a:lnTo>
                <a:cubicBezTo>
                  <a:pt x="5546" y="1860"/>
                  <a:pt x="5703" y="1702"/>
                  <a:pt x="5861" y="1702"/>
                </a:cubicBezTo>
                <a:close/>
                <a:moveTo>
                  <a:pt x="1733" y="1324"/>
                </a:moveTo>
                <a:cubicBezTo>
                  <a:pt x="1922" y="1324"/>
                  <a:pt x="2080" y="1482"/>
                  <a:pt x="2080" y="1702"/>
                </a:cubicBezTo>
                <a:lnTo>
                  <a:pt x="2080" y="3624"/>
                </a:lnTo>
                <a:cubicBezTo>
                  <a:pt x="2017" y="3687"/>
                  <a:pt x="1922" y="3781"/>
                  <a:pt x="1859" y="3907"/>
                </a:cubicBezTo>
                <a:cubicBezTo>
                  <a:pt x="1733" y="3687"/>
                  <a:pt x="1576" y="3529"/>
                  <a:pt x="1387" y="3435"/>
                </a:cubicBezTo>
                <a:lnTo>
                  <a:pt x="1387" y="1702"/>
                </a:lnTo>
                <a:cubicBezTo>
                  <a:pt x="1387" y="1482"/>
                  <a:pt x="1544" y="1324"/>
                  <a:pt x="1733" y="1324"/>
                </a:cubicBezTo>
                <a:close/>
                <a:moveTo>
                  <a:pt x="8665" y="1324"/>
                </a:moveTo>
                <a:cubicBezTo>
                  <a:pt x="8854" y="1324"/>
                  <a:pt x="9011" y="1482"/>
                  <a:pt x="9011" y="1702"/>
                </a:cubicBezTo>
                <a:lnTo>
                  <a:pt x="9011" y="3466"/>
                </a:lnTo>
                <a:cubicBezTo>
                  <a:pt x="8854" y="3592"/>
                  <a:pt x="8759" y="3750"/>
                  <a:pt x="8633" y="3907"/>
                </a:cubicBezTo>
                <a:cubicBezTo>
                  <a:pt x="8539" y="3781"/>
                  <a:pt x="8476" y="3687"/>
                  <a:pt x="8381" y="3592"/>
                </a:cubicBezTo>
                <a:lnTo>
                  <a:pt x="8349" y="3529"/>
                </a:lnTo>
                <a:lnTo>
                  <a:pt x="8349" y="1702"/>
                </a:lnTo>
                <a:cubicBezTo>
                  <a:pt x="8318" y="1482"/>
                  <a:pt x="8476" y="1324"/>
                  <a:pt x="8665" y="1324"/>
                </a:cubicBezTo>
                <a:close/>
                <a:moveTo>
                  <a:pt x="6774" y="3647"/>
                </a:moveTo>
                <a:cubicBezTo>
                  <a:pt x="7160" y="3647"/>
                  <a:pt x="7546" y="3797"/>
                  <a:pt x="7845" y="4096"/>
                </a:cubicBezTo>
                <a:cubicBezTo>
                  <a:pt x="8318" y="4569"/>
                  <a:pt x="8444" y="5294"/>
                  <a:pt x="8066" y="5892"/>
                </a:cubicBezTo>
                <a:cubicBezTo>
                  <a:pt x="7089" y="6176"/>
                  <a:pt x="6333" y="7058"/>
                  <a:pt x="6239" y="8098"/>
                </a:cubicBezTo>
                <a:lnTo>
                  <a:pt x="5199" y="9043"/>
                </a:lnTo>
                <a:lnTo>
                  <a:pt x="4128" y="8035"/>
                </a:lnTo>
                <a:cubicBezTo>
                  <a:pt x="4065" y="6995"/>
                  <a:pt x="3309" y="6144"/>
                  <a:pt x="2332" y="5892"/>
                </a:cubicBezTo>
                <a:cubicBezTo>
                  <a:pt x="1985" y="5325"/>
                  <a:pt x="2112" y="4569"/>
                  <a:pt x="2553" y="4096"/>
                </a:cubicBezTo>
                <a:cubicBezTo>
                  <a:pt x="2836" y="3813"/>
                  <a:pt x="3246" y="3655"/>
                  <a:pt x="3624" y="3655"/>
                </a:cubicBezTo>
                <a:cubicBezTo>
                  <a:pt x="4033" y="3655"/>
                  <a:pt x="4411" y="3813"/>
                  <a:pt x="4695" y="4096"/>
                </a:cubicBezTo>
                <a:lnTo>
                  <a:pt x="4915" y="4317"/>
                </a:lnTo>
                <a:lnTo>
                  <a:pt x="4978" y="4348"/>
                </a:lnTo>
                <a:cubicBezTo>
                  <a:pt x="5026" y="4411"/>
                  <a:pt x="5112" y="4443"/>
                  <a:pt x="5203" y="4443"/>
                </a:cubicBezTo>
                <a:cubicBezTo>
                  <a:pt x="5294" y="4443"/>
                  <a:pt x="5388" y="4411"/>
                  <a:pt x="5451" y="4348"/>
                </a:cubicBezTo>
                <a:lnTo>
                  <a:pt x="5703" y="4096"/>
                </a:lnTo>
                <a:cubicBezTo>
                  <a:pt x="6002" y="3797"/>
                  <a:pt x="6388" y="3647"/>
                  <a:pt x="6774" y="3647"/>
                </a:cubicBezTo>
                <a:close/>
                <a:moveTo>
                  <a:pt x="662" y="3813"/>
                </a:moveTo>
                <a:cubicBezTo>
                  <a:pt x="1103" y="3970"/>
                  <a:pt x="1418" y="4380"/>
                  <a:pt x="1418" y="4884"/>
                </a:cubicBezTo>
                <a:lnTo>
                  <a:pt x="1418" y="6176"/>
                </a:lnTo>
                <a:cubicBezTo>
                  <a:pt x="1418" y="6365"/>
                  <a:pt x="1576" y="6522"/>
                  <a:pt x="1765" y="6522"/>
                </a:cubicBezTo>
                <a:cubicBezTo>
                  <a:pt x="2679" y="6522"/>
                  <a:pt x="3435" y="7247"/>
                  <a:pt x="3435" y="8161"/>
                </a:cubicBezTo>
                <a:lnTo>
                  <a:pt x="3435" y="8224"/>
                </a:lnTo>
                <a:lnTo>
                  <a:pt x="3435" y="8980"/>
                </a:lnTo>
                <a:cubicBezTo>
                  <a:pt x="3435" y="9169"/>
                  <a:pt x="3592" y="9326"/>
                  <a:pt x="3781" y="9326"/>
                </a:cubicBezTo>
                <a:cubicBezTo>
                  <a:pt x="3970" y="9326"/>
                  <a:pt x="4128" y="9169"/>
                  <a:pt x="4128" y="8980"/>
                </a:cubicBezTo>
                <a:lnTo>
                  <a:pt x="4852" y="9610"/>
                </a:lnTo>
                <a:lnTo>
                  <a:pt x="4852" y="11059"/>
                </a:lnTo>
                <a:lnTo>
                  <a:pt x="2080" y="11059"/>
                </a:lnTo>
                <a:lnTo>
                  <a:pt x="2080" y="9925"/>
                </a:lnTo>
                <a:cubicBezTo>
                  <a:pt x="2080" y="9673"/>
                  <a:pt x="1985" y="9421"/>
                  <a:pt x="1765" y="9200"/>
                </a:cubicBezTo>
                <a:lnTo>
                  <a:pt x="1198" y="8633"/>
                </a:lnTo>
                <a:cubicBezTo>
                  <a:pt x="883" y="8287"/>
                  <a:pt x="662" y="7877"/>
                  <a:pt x="662" y="7404"/>
                </a:cubicBezTo>
                <a:lnTo>
                  <a:pt x="662" y="3813"/>
                </a:lnTo>
                <a:close/>
                <a:moveTo>
                  <a:pt x="9767" y="3844"/>
                </a:moveTo>
                <a:lnTo>
                  <a:pt x="9767" y="7436"/>
                </a:lnTo>
                <a:cubicBezTo>
                  <a:pt x="9767" y="7909"/>
                  <a:pt x="9578" y="8350"/>
                  <a:pt x="9263" y="8665"/>
                </a:cubicBezTo>
                <a:lnTo>
                  <a:pt x="8665" y="9263"/>
                </a:lnTo>
                <a:cubicBezTo>
                  <a:pt x="8476" y="9452"/>
                  <a:pt x="8349" y="9704"/>
                  <a:pt x="8349" y="9988"/>
                </a:cubicBezTo>
                <a:lnTo>
                  <a:pt x="8349" y="11153"/>
                </a:lnTo>
                <a:lnTo>
                  <a:pt x="5514" y="11153"/>
                </a:lnTo>
                <a:lnTo>
                  <a:pt x="5514" y="9736"/>
                </a:lnTo>
                <a:lnTo>
                  <a:pt x="6239" y="9043"/>
                </a:lnTo>
                <a:cubicBezTo>
                  <a:pt x="6270" y="9200"/>
                  <a:pt x="6396" y="9326"/>
                  <a:pt x="6585" y="9326"/>
                </a:cubicBezTo>
                <a:cubicBezTo>
                  <a:pt x="6774" y="9326"/>
                  <a:pt x="6932" y="9169"/>
                  <a:pt x="6932" y="8980"/>
                </a:cubicBezTo>
                <a:lnTo>
                  <a:pt x="6932" y="8255"/>
                </a:lnTo>
                <a:cubicBezTo>
                  <a:pt x="6932" y="7404"/>
                  <a:pt x="7530" y="6711"/>
                  <a:pt x="8349" y="6554"/>
                </a:cubicBezTo>
                <a:lnTo>
                  <a:pt x="8665" y="6554"/>
                </a:lnTo>
                <a:cubicBezTo>
                  <a:pt x="8854" y="6554"/>
                  <a:pt x="9011" y="6396"/>
                  <a:pt x="9011" y="6207"/>
                </a:cubicBezTo>
                <a:lnTo>
                  <a:pt x="9011" y="4916"/>
                </a:lnTo>
                <a:cubicBezTo>
                  <a:pt x="9011" y="4443"/>
                  <a:pt x="9326" y="4002"/>
                  <a:pt x="9767" y="3844"/>
                </a:cubicBezTo>
                <a:close/>
                <a:moveTo>
                  <a:pt x="3120" y="1"/>
                </a:moveTo>
                <a:cubicBezTo>
                  <a:pt x="2647" y="1"/>
                  <a:pt x="2238" y="316"/>
                  <a:pt x="2143" y="757"/>
                </a:cubicBezTo>
                <a:cubicBezTo>
                  <a:pt x="2017" y="694"/>
                  <a:pt x="1891" y="662"/>
                  <a:pt x="1733" y="662"/>
                </a:cubicBezTo>
                <a:cubicBezTo>
                  <a:pt x="1135" y="662"/>
                  <a:pt x="725" y="1135"/>
                  <a:pt x="725" y="1702"/>
                </a:cubicBezTo>
                <a:lnTo>
                  <a:pt x="725" y="3120"/>
                </a:lnTo>
                <a:cubicBezTo>
                  <a:pt x="599" y="3057"/>
                  <a:pt x="473" y="3057"/>
                  <a:pt x="347" y="3057"/>
                </a:cubicBezTo>
                <a:cubicBezTo>
                  <a:pt x="158" y="3057"/>
                  <a:pt x="1" y="3214"/>
                  <a:pt x="1" y="3435"/>
                </a:cubicBezTo>
                <a:lnTo>
                  <a:pt x="1" y="7436"/>
                </a:lnTo>
                <a:cubicBezTo>
                  <a:pt x="1" y="8066"/>
                  <a:pt x="253" y="8696"/>
                  <a:pt x="725" y="9169"/>
                </a:cubicBezTo>
                <a:lnTo>
                  <a:pt x="1292" y="9767"/>
                </a:lnTo>
                <a:cubicBezTo>
                  <a:pt x="1387" y="9830"/>
                  <a:pt x="1418" y="9925"/>
                  <a:pt x="1418" y="9988"/>
                </a:cubicBezTo>
                <a:lnTo>
                  <a:pt x="1418" y="11153"/>
                </a:lnTo>
                <a:lnTo>
                  <a:pt x="1072" y="11153"/>
                </a:lnTo>
                <a:cubicBezTo>
                  <a:pt x="883" y="11153"/>
                  <a:pt x="725" y="11311"/>
                  <a:pt x="725" y="11500"/>
                </a:cubicBezTo>
                <a:cubicBezTo>
                  <a:pt x="725" y="11689"/>
                  <a:pt x="883" y="11847"/>
                  <a:pt x="1072" y="11847"/>
                </a:cubicBezTo>
                <a:lnTo>
                  <a:pt x="9389" y="11847"/>
                </a:lnTo>
                <a:cubicBezTo>
                  <a:pt x="9578" y="11847"/>
                  <a:pt x="9736" y="11689"/>
                  <a:pt x="9736" y="11500"/>
                </a:cubicBezTo>
                <a:cubicBezTo>
                  <a:pt x="9736" y="11311"/>
                  <a:pt x="9578" y="11153"/>
                  <a:pt x="9389" y="11153"/>
                </a:cubicBezTo>
                <a:lnTo>
                  <a:pt x="9106" y="11153"/>
                </a:lnTo>
                <a:lnTo>
                  <a:pt x="9106" y="9988"/>
                </a:lnTo>
                <a:cubicBezTo>
                  <a:pt x="9106" y="9925"/>
                  <a:pt x="9137" y="9799"/>
                  <a:pt x="9232" y="9767"/>
                </a:cubicBezTo>
                <a:lnTo>
                  <a:pt x="9830" y="9169"/>
                </a:lnTo>
                <a:cubicBezTo>
                  <a:pt x="10271" y="8696"/>
                  <a:pt x="10523" y="8098"/>
                  <a:pt x="10523" y="7436"/>
                </a:cubicBezTo>
                <a:lnTo>
                  <a:pt x="10523" y="3466"/>
                </a:lnTo>
                <a:cubicBezTo>
                  <a:pt x="10492" y="3214"/>
                  <a:pt x="10334" y="3057"/>
                  <a:pt x="10114" y="3057"/>
                </a:cubicBezTo>
                <a:cubicBezTo>
                  <a:pt x="9956" y="3057"/>
                  <a:pt x="9862" y="3057"/>
                  <a:pt x="9704" y="3120"/>
                </a:cubicBezTo>
                <a:lnTo>
                  <a:pt x="9704" y="1702"/>
                </a:lnTo>
                <a:cubicBezTo>
                  <a:pt x="9704" y="1103"/>
                  <a:pt x="9232" y="662"/>
                  <a:pt x="8665" y="662"/>
                </a:cubicBezTo>
                <a:cubicBezTo>
                  <a:pt x="8539" y="662"/>
                  <a:pt x="8413" y="694"/>
                  <a:pt x="8286" y="757"/>
                </a:cubicBezTo>
                <a:cubicBezTo>
                  <a:pt x="8160" y="316"/>
                  <a:pt x="7751" y="1"/>
                  <a:pt x="7278" y="1"/>
                </a:cubicBezTo>
                <a:cubicBezTo>
                  <a:pt x="6711" y="1"/>
                  <a:pt x="6270" y="473"/>
                  <a:pt x="6270" y="1009"/>
                </a:cubicBezTo>
                <a:lnTo>
                  <a:pt x="6270" y="1103"/>
                </a:lnTo>
                <a:cubicBezTo>
                  <a:pt x="6144" y="1072"/>
                  <a:pt x="6050" y="1009"/>
                  <a:pt x="5924" y="1009"/>
                </a:cubicBezTo>
                <a:cubicBezTo>
                  <a:pt x="5640" y="1009"/>
                  <a:pt x="5388" y="1135"/>
                  <a:pt x="5199" y="1292"/>
                </a:cubicBezTo>
                <a:cubicBezTo>
                  <a:pt x="5010" y="1135"/>
                  <a:pt x="4758" y="1009"/>
                  <a:pt x="4506" y="1009"/>
                </a:cubicBezTo>
                <a:cubicBezTo>
                  <a:pt x="4380" y="1009"/>
                  <a:pt x="4254" y="1072"/>
                  <a:pt x="4128" y="1103"/>
                </a:cubicBezTo>
                <a:lnTo>
                  <a:pt x="4128" y="1009"/>
                </a:lnTo>
                <a:cubicBezTo>
                  <a:pt x="4128" y="442"/>
                  <a:pt x="3655" y="1"/>
                  <a:pt x="3120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806794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39EAFACB-4558-804F-9B59-939FBD382719}"/>
              </a:ext>
            </a:extLst>
          </p:cNvPr>
          <p:cNvSpPr txBox="1">
            <a:spLocks/>
          </p:cNvSpPr>
          <p:nvPr/>
        </p:nvSpPr>
        <p:spPr>
          <a:xfrm>
            <a:off x="6620743" y="612674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TRACE LABS</a:t>
            </a:r>
          </a:p>
        </p:txBody>
      </p:sp>
      <p:sp>
        <p:nvSpPr>
          <p:cNvPr id="3" name="Google Shape;1187;p31">
            <a:extLst>
              <a:ext uri="{FF2B5EF4-FFF2-40B4-BE49-F238E27FC236}">
                <a16:creationId xmlns:a16="http://schemas.microsoft.com/office/drawing/2014/main" id="{E7A60DE0-6411-104B-A774-304E53ED5B5C}"/>
              </a:ext>
            </a:extLst>
          </p:cNvPr>
          <p:cNvSpPr txBox="1">
            <a:spLocks/>
          </p:cNvSpPr>
          <p:nvPr/>
        </p:nvSpPr>
        <p:spPr>
          <a:xfrm>
            <a:off x="6620743" y="1679475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Crowdsourced OSINT for </a:t>
            </a:r>
          </a:p>
          <a:p>
            <a:r>
              <a:rPr lang="en-AU" sz="3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Missing Persons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6BE19-BA6D-3343-83FA-D6078CBA9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423" y="321833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21;p61">
            <a:extLst>
              <a:ext uri="{FF2B5EF4-FFF2-40B4-BE49-F238E27FC236}">
                <a16:creationId xmlns:a16="http://schemas.microsoft.com/office/drawing/2014/main" id="{674A3711-8652-3744-9022-9C7F66A2293D}"/>
              </a:ext>
            </a:extLst>
          </p:cNvPr>
          <p:cNvGrpSpPr/>
          <p:nvPr/>
        </p:nvGrpSpPr>
        <p:grpSpPr>
          <a:xfrm>
            <a:off x="5579438" y="2361114"/>
            <a:ext cx="632328" cy="640881"/>
            <a:chOff x="5087055" y="3384729"/>
            <a:chExt cx="781553" cy="792124"/>
          </a:xfrm>
        </p:grpSpPr>
        <p:sp>
          <p:nvSpPr>
            <p:cNvPr id="3" name="Google Shape;2222;p61">
              <a:extLst>
                <a:ext uri="{FF2B5EF4-FFF2-40B4-BE49-F238E27FC236}">
                  <a16:creationId xmlns:a16="http://schemas.microsoft.com/office/drawing/2014/main" id="{AA867E65-9213-4944-AD91-6636E2D29E28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2223;p61">
              <a:extLst>
                <a:ext uri="{FF2B5EF4-FFF2-40B4-BE49-F238E27FC236}">
                  <a16:creationId xmlns:a16="http://schemas.microsoft.com/office/drawing/2014/main" id="{88AECD58-0B37-524D-AD75-0BFD127E6F70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224;p61">
              <a:extLst>
                <a:ext uri="{FF2B5EF4-FFF2-40B4-BE49-F238E27FC236}">
                  <a16:creationId xmlns:a16="http://schemas.microsoft.com/office/drawing/2014/main" id="{5B357986-057F-D645-A11D-6226D43CA679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" name="Google Shape;2250;p61">
            <a:extLst>
              <a:ext uri="{FF2B5EF4-FFF2-40B4-BE49-F238E27FC236}">
                <a16:creationId xmlns:a16="http://schemas.microsoft.com/office/drawing/2014/main" id="{76B4EDED-9514-764B-830A-ADC63C7DF510}"/>
              </a:ext>
            </a:extLst>
          </p:cNvPr>
          <p:cNvGrpSpPr/>
          <p:nvPr/>
        </p:nvGrpSpPr>
        <p:grpSpPr>
          <a:xfrm>
            <a:off x="4113789" y="4411805"/>
            <a:ext cx="632328" cy="636715"/>
            <a:chOff x="1478480" y="3384729"/>
            <a:chExt cx="781553" cy="786974"/>
          </a:xfrm>
        </p:grpSpPr>
        <p:sp>
          <p:nvSpPr>
            <p:cNvPr id="7" name="Google Shape;2251;p61">
              <a:extLst>
                <a:ext uri="{FF2B5EF4-FFF2-40B4-BE49-F238E27FC236}">
                  <a16:creationId xmlns:a16="http://schemas.microsoft.com/office/drawing/2014/main" id="{2D27A66F-CB19-8E47-94B8-BB0622B1CCBA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1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2252;p61">
              <a:extLst>
                <a:ext uri="{FF2B5EF4-FFF2-40B4-BE49-F238E27FC236}">
                  <a16:creationId xmlns:a16="http://schemas.microsoft.com/office/drawing/2014/main" id="{164C4352-49B8-6C47-8C8A-5CF9BD1DA5C5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253;p61">
              <a:extLst>
                <a:ext uri="{FF2B5EF4-FFF2-40B4-BE49-F238E27FC236}">
                  <a16:creationId xmlns:a16="http://schemas.microsoft.com/office/drawing/2014/main" id="{B6808CD8-BE6C-E044-92A6-04A567B27F2A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" name="Google Shape;2289;p61">
            <a:extLst>
              <a:ext uri="{FF2B5EF4-FFF2-40B4-BE49-F238E27FC236}">
                <a16:creationId xmlns:a16="http://schemas.microsoft.com/office/drawing/2014/main" id="{617E6247-83B7-5F45-A6FC-4E94A7840713}"/>
              </a:ext>
            </a:extLst>
          </p:cNvPr>
          <p:cNvGrpSpPr/>
          <p:nvPr/>
        </p:nvGrpSpPr>
        <p:grpSpPr>
          <a:xfrm>
            <a:off x="8520663" y="2331601"/>
            <a:ext cx="632328" cy="636715"/>
            <a:chOff x="4496680" y="3384729"/>
            <a:chExt cx="781553" cy="786974"/>
          </a:xfrm>
        </p:grpSpPr>
        <p:sp>
          <p:nvSpPr>
            <p:cNvPr id="11" name="Google Shape;2290;p61">
              <a:extLst>
                <a:ext uri="{FF2B5EF4-FFF2-40B4-BE49-F238E27FC236}">
                  <a16:creationId xmlns:a16="http://schemas.microsoft.com/office/drawing/2014/main" id="{1A491504-C08A-BD4A-8E6B-73FBE1E5C3F8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2291;p61">
              <a:extLst>
                <a:ext uri="{FF2B5EF4-FFF2-40B4-BE49-F238E27FC236}">
                  <a16:creationId xmlns:a16="http://schemas.microsoft.com/office/drawing/2014/main" id="{1C13133D-1DF2-224F-8062-672026722B35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2292;p61">
              <a:extLst>
                <a:ext uri="{FF2B5EF4-FFF2-40B4-BE49-F238E27FC236}">
                  <a16:creationId xmlns:a16="http://schemas.microsoft.com/office/drawing/2014/main" id="{58E4D75B-1495-3042-B96E-24FFDF4FF036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Google Shape;2293;p61">
            <a:extLst>
              <a:ext uri="{FF2B5EF4-FFF2-40B4-BE49-F238E27FC236}">
                <a16:creationId xmlns:a16="http://schemas.microsoft.com/office/drawing/2014/main" id="{6CA1142D-3E52-7D48-B5CB-533A3E86C2D0}"/>
              </a:ext>
            </a:extLst>
          </p:cNvPr>
          <p:cNvGrpSpPr/>
          <p:nvPr/>
        </p:nvGrpSpPr>
        <p:grpSpPr>
          <a:xfrm>
            <a:off x="2856489" y="2366466"/>
            <a:ext cx="632328" cy="636715"/>
            <a:chOff x="1478480" y="3384729"/>
            <a:chExt cx="781553" cy="786974"/>
          </a:xfrm>
        </p:grpSpPr>
        <p:sp>
          <p:nvSpPr>
            <p:cNvPr id="15" name="Google Shape;2294;p61">
              <a:extLst>
                <a:ext uri="{FF2B5EF4-FFF2-40B4-BE49-F238E27FC236}">
                  <a16:creationId xmlns:a16="http://schemas.microsoft.com/office/drawing/2014/main" id="{3A44AA79-8827-424B-B918-854DA0992F86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rgbClr val="FFFFFF">
                  <a:alpha val="5299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2295;p61">
              <a:extLst>
                <a:ext uri="{FF2B5EF4-FFF2-40B4-BE49-F238E27FC236}">
                  <a16:creationId xmlns:a16="http://schemas.microsoft.com/office/drawing/2014/main" id="{04076A78-6F08-544C-BCD3-208FFCE6468F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" name="Google Shape;2296;p61">
            <a:extLst>
              <a:ext uri="{FF2B5EF4-FFF2-40B4-BE49-F238E27FC236}">
                <a16:creationId xmlns:a16="http://schemas.microsoft.com/office/drawing/2014/main" id="{1D0F77F3-14DA-4D42-A9A7-F7D87A43D302}"/>
              </a:ext>
            </a:extLst>
          </p:cNvPr>
          <p:cNvGrpSpPr/>
          <p:nvPr/>
        </p:nvGrpSpPr>
        <p:grpSpPr>
          <a:xfrm>
            <a:off x="6926477" y="4411805"/>
            <a:ext cx="632328" cy="636715"/>
            <a:chOff x="4496680" y="3384729"/>
            <a:chExt cx="781553" cy="786974"/>
          </a:xfrm>
        </p:grpSpPr>
        <p:sp>
          <p:nvSpPr>
            <p:cNvPr id="18" name="Google Shape;2297;p61">
              <a:extLst>
                <a:ext uri="{FF2B5EF4-FFF2-40B4-BE49-F238E27FC236}">
                  <a16:creationId xmlns:a16="http://schemas.microsoft.com/office/drawing/2014/main" id="{CD72739D-B024-BA42-9A40-9A9D13F84FFE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2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298;p61">
              <a:extLst>
                <a:ext uri="{FF2B5EF4-FFF2-40B4-BE49-F238E27FC236}">
                  <a16:creationId xmlns:a16="http://schemas.microsoft.com/office/drawing/2014/main" id="{A780C150-9535-FE47-93A6-2EEA5C1547B8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299;p61">
              <a:extLst>
                <a:ext uri="{FF2B5EF4-FFF2-40B4-BE49-F238E27FC236}">
                  <a16:creationId xmlns:a16="http://schemas.microsoft.com/office/drawing/2014/main" id="{EDD885B1-9E91-6A4B-A0F6-C7EE2CD300B2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97C6ED"/>
            </a:solidFill>
            <a:ln w="9525" cap="flat" cmpd="sng">
              <a:solidFill>
                <a:srgbClr val="97C6E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" name="Google Shape;1187;p31">
            <a:extLst>
              <a:ext uri="{FF2B5EF4-FFF2-40B4-BE49-F238E27FC236}">
                <a16:creationId xmlns:a16="http://schemas.microsoft.com/office/drawing/2014/main" id="{E165ADE3-50EA-B242-AF53-6D3FBC131C24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Examples of flags in a CTF</a:t>
            </a:r>
          </a:p>
        </p:txBody>
      </p:sp>
      <p:sp>
        <p:nvSpPr>
          <p:cNvPr id="22" name="Google Shape;1187;p31">
            <a:extLst>
              <a:ext uri="{FF2B5EF4-FFF2-40B4-BE49-F238E27FC236}">
                <a16:creationId xmlns:a16="http://schemas.microsoft.com/office/drawing/2014/main" id="{4FB95C36-4AEA-1B46-9482-12107EA38479}"/>
              </a:ext>
            </a:extLst>
          </p:cNvPr>
          <p:cNvSpPr txBox="1">
            <a:spLocks/>
          </p:cNvSpPr>
          <p:nvPr/>
        </p:nvSpPr>
        <p:spPr>
          <a:xfrm>
            <a:off x="1118337" y="2922303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Decrypt a sound file</a:t>
            </a:r>
          </a:p>
        </p:txBody>
      </p:sp>
      <p:sp>
        <p:nvSpPr>
          <p:cNvPr id="24" name="Google Shape;1187;p31">
            <a:extLst>
              <a:ext uri="{FF2B5EF4-FFF2-40B4-BE49-F238E27FC236}">
                <a16:creationId xmlns:a16="http://schemas.microsoft.com/office/drawing/2014/main" id="{409512C6-5D83-D14F-8F69-08B5693D218C}"/>
              </a:ext>
            </a:extLst>
          </p:cNvPr>
          <p:cNvSpPr txBox="1">
            <a:spLocks/>
          </p:cNvSpPr>
          <p:nvPr/>
        </p:nvSpPr>
        <p:spPr>
          <a:xfrm>
            <a:off x="2398318" y="4854059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Reverse engineer a file</a:t>
            </a:r>
          </a:p>
        </p:txBody>
      </p:sp>
      <p:sp>
        <p:nvSpPr>
          <p:cNvPr id="25" name="Google Shape;1187;p31">
            <a:extLst>
              <a:ext uri="{FF2B5EF4-FFF2-40B4-BE49-F238E27FC236}">
                <a16:creationId xmlns:a16="http://schemas.microsoft.com/office/drawing/2014/main" id="{37C51B0E-5FAB-634D-9080-A4C3C0EECD52}"/>
              </a:ext>
            </a:extLst>
          </p:cNvPr>
          <p:cNvSpPr txBox="1">
            <a:spLocks/>
          </p:cNvSpPr>
          <p:nvPr/>
        </p:nvSpPr>
        <p:spPr>
          <a:xfrm>
            <a:off x="5232276" y="4849234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Find a </a:t>
            </a:r>
            <a:r>
              <a:rPr lang="en-AU" sz="2000" dirty="0" err="1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secrets.txt</a:t>
            </a:r>
            <a:endParaRPr lang="en-AU" sz="2000" dirty="0">
              <a:solidFill>
                <a:schemeClr val="bg1"/>
              </a:solidFill>
              <a:latin typeface="Gill Sans Light" panose="020B0302020104020203" pitchFamily="34" charset="-79"/>
              <a:ea typeface="Open Sans" panose="020B0606030504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26" name="Google Shape;1187;p31">
            <a:extLst>
              <a:ext uri="{FF2B5EF4-FFF2-40B4-BE49-F238E27FC236}">
                <a16:creationId xmlns:a16="http://schemas.microsoft.com/office/drawing/2014/main" id="{67AD696D-83C8-BA4F-8906-0BE1D10F8370}"/>
              </a:ext>
            </a:extLst>
          </p:cNvPr>
          <p:cNvSpPr txBox="1">
            <a:spLocks/>
          </p:cNvSpPr>
          <p:nvPr/>
        </p:nvSpPr>
        <p:spPr>
          <a:xfrm>
            <a:off x="3843413" y="292712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Exploit a server</a:t>
            </a:r>
          </a:p>
        </p:txBody>
      </p:sp>
      <p:sp>
        <p:nvSpPr>
          <p:cNvPr id="27" name="Google Shape;1187;p31">
            <a:extLst>
              <a:ext uri="{FF2B5EF4-FFF2-40B4-BE49-F238E27FC236}">
                <a16:creationId xmlns:a16="http://schemas.microsoft.com/office/drawing/2014/main" id="{0AAEB5E3-A20D-9749-809E-CD5EE7F45864}"/>
              </a:ext>
            </a:extLst>
          </p:cNvPr>
          <p:cNvSpPr txBox="1">
            <a:spLocks/>
          </p:cNvSpPr>
          <p:nvPr/>
        </p:nvSpPr>
        <p:spPr>
          <a:xfrm>
            <a:off x="6875092" y="292230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Exploit a web page</a:t>
            </a:r>
          </a:p>
        </p:txBody>
      </p:sp>
    </p:spTree>
    <p:extLst>
      <p:ext uri="{BB962C8B-B14F-4D97-AF65-F5344CB8AC3E}">
        <p14:creationId xmlns:p14="http://schemas.microsoft.com/office/powerpoint/2010/main" val="4190079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21;p61">
            <a:extLst>
              <a:ext uri="{FF2B5EF4-FFF2-40B4-BE49-F238E27FC236}">
                <a16:creationId xmlns:a16="http://schemas.microsoft.com/office/drawing/2014/main" id="{674A3711-8652-3744-9022-9C7F66A2293D}"/>
              </a:ext>
            </a:extLst>
          </p:cNvPr>
          <p:cNvGrpSpPr/>
          <p:nvPr/>
        </p:nvGrpSpPr>
        <p:grpSpPr>
          <a:xfrm>
            <a:off x="5579438" y="2361114"/>
            <a:ext cx="632328" cy="640881"/>
            <a:chOff x="5087055" y="3384729"/>
            <a:chExt cx="781553" cy="792124"/>
          </a:xfrm>
        </p:grpSpPr>
        <p:sp>
          <p:nvSpPr>
            <p:cNvPr id="3" name="Google Shape;2222;p61">
              <a:extLst>
                <a:ext uri="{FF2B5EF4-FFF2-40B4-BE49-F238E27FC236}">
                  <a16:creationId xmlns:a16="http://schemas.microsoft.com/office/drawing/2014/main" id="{AA867E65-9213-4944-AD91-6636E2D29E28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2223;p61">
              <a:extLst>
                <a:ext uri="{FF2B5EF4-FFF2-40B4-BE49-F238E27FC236}">
                  <a16:creationId xmlns:a16="http://schemas.microsoft.com/office/drawing/2014/main" id="{88AECD58-0B37-524D-AD75-0BFD127E6F70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224;p61">
              <a:extLst>
                <a:ext uri="{FF2B5EF4-FFF2-40B4-BE49-F238E27FC236}">
                  <a16:creationId xmlns:a16="http://schemas.microsoft.com/office/drawing/2014/main" id="{5B357986-057F-D645-A11D-6226D43CA679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" name="Google Shape;2250;p61">
            <a:extLst>
              <a:ext uri="{FF2B5EF4-FFF2-40B4-BE49-F238E27FC236}">
                <a16:creationId xmlns:a16="http://schemas.microsoft.com/office/drawing/2014/main" id="{76B4EDED-9514-764B-830A-ADC63C7DF510}"/>
              </a:ext>
            </a:extLst>
          </p:cNvPr>
          <p:cNvGrpSpPr/>
          <p:nvPr/>
        </p:nvGrpSpPr>
        <p:grpSpPr>
          <a:xfrm>
            <a:off x="4113789" y="4411805"/>
            <a:ext cx="632328" cy="636715"/>
            <a:chOff x="1478480" y="3384729"/>
            <a:chExt cx="781553" cy="786974"/>
          </a:xfrm>
        </p:grpSpPr>
        <p:sp>
          <p:nvSpPr>
            <p:cNvPr id="7" name="Google Shape;2251;p61">
              <a:extLst>
                <a:ext uri="{FF2B5EF4-FFF2-40B4-BE49-F238E27FC236}">
                  <a16:creationId xmlns:a16="http://schemas.microsoft.com/office/drawing/2014/main" id="{2D27A66F-CB19-8E47-94B8-BB0622B1CCBA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1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2252;p61">
              <a:extLst>
                <a:ext uri="{FF2B5EF4-FFF2-40B4-BE49-F238E27FC236}">
                  <a16:creationId xmlns:a16="http://schemas.microsoft.com/office/drawing/2014/main" id="{164C4352-49B8-6C47-8C8A-5CF9BD1DA5C5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1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253;p61">
              <a:extLst>
                <a:ext uri="{FF2B5EF4-FFF2-40B4-BE49-F238E27FC236}">
                  <a16:creationId xmlns:a16="http://schemas.microsoft.com/office/drawing/2014/main" id="{B6808CD8-BE6C-E044-92A6-04A567B27F2A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C1E9A7"/>
            </a:solidFill>
            <a:ln w="9525" cap="flat" cmpd="sng">
              <a:solidFill>
                <a:srgbClr val="C1E9A7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" name="Google Shape;2289;p61">
            <a:extLst>
              <a:ext uri="{FF2B5EF4-FFF2-40B4-BE49-F238E27FC236}">
                <a16:creationId xmlns:a16="http://schemas.microsoft.com/office/drawing/2014/main" id="{617E6247-83B7-5F45-A6FC-4E94A7840713}"/>
              </a:ext>
            </a:extLst>
          </p:cNvPr>
          <p:cNvGrpSpPr/>
          <p:nvPr/>
        </p:nvGrpSpPr>
        <p:grpSpPr>
          <a:xfrm>
            <a:off x="8520663" y="2331601"/>
            <a:ext cx="632328" cy="636715"/>
            <a:chOff x="4496680" y="3384729"/>
            <a:chExt cx="781553" cy="786974"/>
          </a:xfrm>
        </p:grpSpPr>
        <p:sp>
          <p:nvSpPr>
            <p:cNvPr id="11" name="Google Shape;2290;p61">
              <a:extLst>
                <a:ext uri="{FF2B5EF4-FFF2-40B4-BE49-F238E27FC236}">
                  <a16:creationId xmlns:a16="http://schemas.microsoft.com/office/drawing/2014/main" id="{1A491504-C08A-BD4A-8E6B-73FBE1E5C3F8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2291;p61">
              <a:extLst>
                <a:ext uri="{FF2B5EF4-FFF2-40B4-BE49-F238E27FC236}">
                  <a16:creationId xmlns:a16="http://schemas.microsoft.com/office/drawing/2014/main" id="{1C13133D-1DF2-224F-8062-672026722B35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2292;p61">
              <a:extLst>
                <a:ext uri="{FF2B5EF4-FFF2-40B4-BE49-F238E27FC236}">
                  <a16:creationId xmlns:a16="http://schemas.microsoft.com/office/drawing/2014/main" id="{58E4D75B-1495-3042-B96E-24FFDF4FF036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Google Shape;2293;p61">
            <a:extLst>
              <a:ext uri="{FF2B5EF4-FFF2-40B4-BE49-F238E27FC236}">
                <a16:creationId xmlns:a16="http://schemas.microsoft.com/office/drawing/2014/main" id="{6CA1142D-3E52-7D48-B5CB-533A3E86C2D0}"/>
              </a:ext>
            </a:extLst>
          </p:cNvPr>
          <p:cNvGrpSpPr/>
          <p:nvPr/>
        </p:nvGrpSpPr>
        <p:grpSpPr>
          <a:xfrm>
            <a:off x="2856489" y="2366466"/>
            <a:ext cx="632328" cy="636715"/>
            <a:chOff x="1478480" y="3384729"/>
            <a:chExt cx="781553" cy="786974"/>
          </a:xfrm>
        </p:grpSpPr>
        <p:sp>
          <p:nvSpPr>
            <p:cNvPr id="15" name="Google Shape;2294;p61">
              <a:extLst>
                <a:ext uri="{FF2B5EF4-FFF2-40B4-BE49-F238E27FC236}">
                  <a16:creationId xmlns:a16="http://schemas.microsoft.com/office/drawing/2014/main" id="{3A44AA79-8827-424B-B918-854DA0992F86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rgbClr val="FFFFFF">
                  <a:alpha val="5299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2295;p61">
              <a:extLst>
                <a:ext uri="{FF2B5EF4-FFF2-40B4-BE49-F238E27FC236}">
                  <a16:creationId xmlns:a16="http://schemas.microsoft.com/office/drawing/2014/main" id="{04076A78-6F08-544C-BCD3-208FFCE6468F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7" name="Google Shape;2296;p61">
            <a:extLst>
              <a:ext uri="{FF2B5EF4-FFF2-40B4-BE49-F238E27FC236}">
                <a16:creationId xmlns:a16="http://schemas.microsoft.com/office/drawing/2014/main" id="{1D0F77F3-14DA-4D42-A9A7-F7D87A43D302}"/>
              </a:ext>
            </a:extLst>
          </p:cNvPr>
          <p:cNvGrpSpPr/>
          <p:nvPr/>
        </p:nvGrpSpPr>
        <p:grpSpPr>
          <a:xfrm>
            <a:off x="6926477" y="4411805"/>
            <a:ext cx="632328" cy="636715"/>
            <a:chOff x="4496680" y="3384729"/>
            <a:chExt cx="781553" cy="786974"/>
          </a:xfrm>
        </p:grpSpPr>
        <p:sp>
          <p:nvSpPr>
            <p:cNvPr id="18" name="Google Shape;2297;p61">
              <a:extLst>
                <a:ext uri="{FF2B5EF4-FFF2-40B4-BE49-F238E27FC236}">
                  <a16:creationId xmlns:a16="http://schemas.microsoft.com/office/drawing/2014/main" id="{CD72739D-B024-BA42-9A40-9A9D13F84FFE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2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298;p61">
              <a:extLst>
                <a:ext uri="{FF2B5EF4-FFF2-40B4-BE49-F238E27FC236}">
                  <a16:creationId xmlns:a16="http://schemas.microsoft.com/office/drawing/2014/main" id="{A780C150-9535-FE47-93A6-2EEA5C1547B8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2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299;p61">
              <a:extLst>
                <a:ext uri="{FF2B5EF4-FFF2-40B4-BE49-F238E27FC236}">
                  <a16:creationId xmlns:a16="http://schemas.microsoft.com/office/drawing/2014/main" id="{EDD885B1-9E91-6A4B-A0F6-C7EE2CD300B2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97C6ED"/>
            </a:solidFill>
            <a:ln w="9525" cap="flat" cmpd="sng">
              <a:solidFill>
                <a:srgbClr val="97C6ED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" name="Google Shape;1187;p31">
            <a:extLst>
              <a:ext uri="{FF2B5EF4-FFF2-40B4-BE49-F238E27FC236}">
                <a16:creationId xmlns:a16="http://schemas.microsoft.com/office/drawing/2014/main" id="{E165ADE3-50EA-B242-AF53-6D3FBC131C24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Examples of flags in a Trace Labs CTF</a:t>
            </a:r>
          </a:p>
        </p:txBody>
      </p:sp>
      <p:sp>
        <p:nvSpPr>
          <p:cNvPr id="22" name="Google Shape;1187;p31">
            <a:extLst>
              <a:ext uri="{FF2B5EF4-FFF2-40B4-BE49-F238E27FC236}">
                <a16:creationId xmlns:a16="http://schemas.microsoft.com/office/drawing/2014/main" id="{4FB95C36-4AEA-1B46-9482-12107EA38479}"/>
              </a:ext>
            </a:extLst>
          </p:cNvPr>
          <p:cNvSpPr txBox="1">
            <a:spLocks/>
          </p:cNvSpPr>
          <p:nvPr/>
        </p:nvSpPr>
        <p:spPr>
          <a:xfrm>
            <a:off x="1118337" y="2922303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Social Media Account</a:t>
            </a:r>
          </a:p>
        </p:txBody>
      </p:sp>
      <p:sp>
        <p:nvSpPr>
          <p:cNvPr id="24" name="Google Shape;1187;p31">
            <a:extLst>
              <a:ext uri="{FF2B5EF4-FFF2-40B4-BE49-F238E27FC236}">
                <a16:creationId xmlns:a16="http://schemas.microsoft.com/office/drawing/2014/main" id="{409512C6-5D83-D14F-8F69-08B5693D218C}"/>
              </a:ext>
            </a:extLst>
          </p:cNvPr>
          <p:cNvSpPr txBox="1">
            <a:spLocks/>
          </p:cNvSpPr>
          <p:nvPr/>
        </p:nvSpPr>
        <p:spPr>
          <a:xfrm>
            <a:off x="2398318" y="4854059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Tattoos</a:t>
            </a:r>
          </a:p>
        </p:txBody>
      </p:sp>
      <p:sp>
        <p:nvSpPr>
          <p:cNvPr id="25" name="Google Shape;1187;p31">
            <a:extLst>
              <a:ext uri="{FF2B5EF4-FFF2-40B4-BE49-F238E27FC236}">
                <a16:creationId xmlns:a16="http://schemas.microsoft.com/office/drawing/2014/main" id="{37C51B0E-5FAB-634D-9080-A4C3C0EECD52}"/>
              </a:ext>
            </a:extLst>
          </p:cNvPr>
          <p:cNvSpPr txBox="1">
            <a:spLocks/>
          </p:cNvSpPr>
          <p:nvPr/>
        </p:nvSpPr>
        <p:spPr>
          <a:xfrm>
            <a:off x="5232276" y="4849234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Piercings</a:t>
            </a:r>
          </a:p>
        </p:txBody>
      </p:sp>
      <p:sp>
        <p:nvSpPr>
          <p:cNvPr id="26" name="Google Shape;1187;p31">
            <a:extLst>
              <a:ext uri="{FF2B5EF4-FFF2-40B4-BE49-F238E27FC236}">
                <a16:creationId xmlns:a16="http://schemas.microsoft.com/office/drawing/2014/main" id="{67AD696D-83C8-BA4F-8906-0BE1D10F8370}"/>
              </a:ext>
            </a:extLst>
          </p:cNvPr>
          <p:cNvSpPr txBox="1">
            <a:spLocks/>
          </p:cNvSpPr>
          <p:nvPr/>
        </p:nvSpPr>
        <p:spPr>
          <a:xfrm>
            <a:off x="3843413" y="292712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Location</a:t>
            </a:r>
          </a:p>
        </p:txBody>
      </p:sp>
      <p:sp>
        <p:nvSpPr>
          <p:cNvPr id="27" name="Google Shape;1187;p31">
            <a:extLst>
              <a:ext uri="{FF2B5EF4-FFF2-40B4-BE49-F238E27FC236}">
                <a16:creationId xmlns:a16="http://schemas.microsoft.com/office/drawing/2014/main" id="{0AAEB5E3-A20D-9749-809E-CD5EE7F45864}"/>
              </a:ext>
            </a:extLst>
          </p:cNvPr>
          <p:cNvSpPr txBox="1">
            <a:spLocks/>
          </p:cNvSpPr>
          <p:nvPr/>
        </p:nvSpPr>
        <p:spPr>
          <a:xfrm>
            <a:off x="6875092" y="292230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Phone model</a:t>
            </a:r>
          </a:p>
        </p:txBody>
      </p:sp>
    </p:spTree>
    <p:extLst>
      <p:ext uri="{BB962C8B-B14F-4D97-AF65-F5344CB8AC3E}">
        <p14:creationId xmlns:p14="http://schemas.microsoft.com/office/powerpoint/2010/main" val="2247378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221;p61">
            <a:extLst>
              <a:ext uri="{FF2B5EF4-FFF2-40B4-BE49-F238E27FC236}">
                <a16:creationId xmlns:a16="http://schemas.microsoft.com/office/drawing/2014/main" id="{674A3711-8652-3744-9022-9C7F66A2293D}"/>
              </a:ext>
            </a:extLst>
          </p:cNvPr>
          <p:cNvGrpSpPr/>
          <p:nvPr/>
        </p:nvGrpSpPr>
        <p:grpSpPr>
          <a:xfrm>
            <a:off x="5779836" y="3108559"/>
            <a:ext cx="632328" cy="640881"/>
            <a:chOff x="5087055" y="3384729"/>
            <a:chExt cx="781553" cy="792124"/>
          </a:xfrm>
        </p:grpSpPr>
        <p:sp>
          <p:nvSpPr>
            <p:cNvPr id="3" name="Google Shape;2222;p61">
              <a:extLst>
                <a:ext uri="{FF2B5EF4-FFF2-40B4-BE49-F238E27FC236}">
                  <a16:creationId xmlns:a16="http://schemas.microsoft.com/office/drawing/2014/main" id="{AA867E65-9213-4944-AD91-6636E2D29E28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2223;p61">
              <a:extLst>
                <a:ext uri="{FF2B5EF4-FFF2-40B4-BE49-F238E27FC236}">
                  <a16:creationId xmlns:a16="http://schemas.microsoft.com/office/drawing/2014/main" id="{88AECD58-0B37-524D-AD75-0BFD127E6F70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224;p61">
              <a:extLst>
                <a:ext uri="{FF2B5EF4-FFF2-40B4-BE49-F238E27FC236}">
                  <a16:creationId xmlns:a16="http://schemas.microsoft.com/office/drawing/2014/main" id="{5B357986-057F-D645-A11D-6226D43CA679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" name="Google Shape;2289;p61">
            <a:extLst>
              <a:ext uri="{FF2B5EF4-FFF2-40B4-BE49-F238E27FC236}">
                <a16:creationId xmlns:a16="http://schemas.microsoft.com/office/drawing/2014/main" id="{617E6247-83B7-5F45-A6FC-4E94A7840713}"/>
              </a:ext>
            </a:extLst>
          </p:cNvPr>
          <p:cNvGrpSpPr/>
          <p:nvPr/>
        </p:nvGrpSpPr>
        <p:grpSpPr>
          <a:xfrm>
            <a:off x="8721061" y="3079046"/>
            <a:ext cx="632328" cy="636715"/>
            <a:chOff x="4496680" y="3384729"/>
            <a:chExt cx="781553" cy="786974"/>
          </a:xfrm>
        </p:grpSpPr>
        <p:sp>
          <p:nvSpPr>
            <p:cNvPr id="11" name="Google Shape;2290;p61">
              <a:extLst>
                <a:ext uri="{FF2B5EF4-FFF2-40B4-BE49-F238E27FC236}">
                  <a16:creationId xmlns:a16="http://schemas.microsoft.com/office/drawing/2014/main" id="{1A491504-C08A-BD4A-8E6B-73FBE1E5C3F8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2291;p61">
              <a:extLst>
                <a:ext uri="{FF2B5EF4-FFF2-40B4-BE49-F238E27FC236}">
                  <a16:creationId xmlns:a16="http://schemas.microsoft.com/office/drawing/2014/main" id="{1C13133D-1DF2-224F-8062-672026722B35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2292;p61">
              <a:extLst>
                <a:ext uri="{FF2B5EF4-FFF2-40B4-BE49-F238E27FC236}">
                  <a16:creationId xmlns:a16="http://schemas.microsoft.com/office/drawing/2014/main" id="{58E4D75B-1495-3042-B96E-24FFDF4FF036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" name="Google Shape;2293;p61">
            <a:extLst>
              <a:ext uri="{FF2B5EF4-FFF2-40B4-BE49-F238E27FC236}">
                <a16:creationId xmlns:a16="http://schemas.microsoft.com/office/drawing/2014/main" id="{6CA1142D-3E52-7D48-B5CB-533A3E86C2D0}"/>
              </a:ext>
            </a:extLst>
          </p:cNvPr>
          <p:cNvGrpSpPr/>
          <p:nvPr/>
        </p:nvGrpSpPr>
        <p:grpSpPr>
          <a:xfrm>
            <a:off x="3056887" y="3113911"/>
            <a:ext cx="632328" cy="636715"/>
            <a:chOff x="1478480" y="3384729"/>
            <a:chExt cx="781553" cy="786974"/>
          </a:xfrm>
        </p:grpSpPr>
        <p:sp>
          <p:nvSpPr>
            <p:cNvPr id="15" name="Google Shape;2294;p61">
              <a:extLst>
                <a:ext uri="{FF2B5EF4-FFF2-40B4-BE49-F238E27FC236}">
                  <a16:creationId xmlns:a16="http://schemas.microsoft.com/office/drawing/2014/main" id="{3A44AA79-8827-424B-B918-854DA0992F86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rgbClr val="FFFFFF">
                  <a:alpha val="5299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2295;p61">
              <a:extLst>
                <a:ext uri="{FF2B5EF4-FFF2-40B4-BE49-F238E27FC236}">
                  <a16:creationId xmlns:a16="http://schemas.microsoft.com/office/drawing/2014/main" id="{04076A78-6F08-544C-BCD3-208FFCE6468F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" name="Google Shape;1187;p31">
            <a:extLst>
              <a:ext uri="{FF2B5EF4-FFF2-40B4-BE49-F238E27FC236}">
                <a16:creationId xmlns:a16="http://schemas.microsoft.com/office/drawing/2014/main" id="{E165ADE3-50EA-B242-AF53-6D3FBC131C24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 I Approached It</a:t>
            </a:r>
          </a:p>
        </p:txBody>
      </p:sp>
      <p:sp>
        <p:nvSpPr>
          <p:cNvPr id="22" name="Google Shape;1187;p31">
            <a:extLst>
              <a:ext uri="{FF2B5EF4-FFF2-40B4-BE49-F238E27FC236}">
                <a16:creationId xmlns:a16="http://schemas.microsoft.com/office/drawing/2014/main" id="{4FB95C36-4AEA-1B46-9482-12107EA38479}"/>
              </a:ext>
            </a:extLst>
          </p:cNvPr>
          <p:cNvSpPr txBox="1">
            <a:spLocks/>
          </p:cNvSpPr>
          <p:nvPr/>
        </p:nvSpPr>
        <p:spPr>
          <a:xfrm>
            <a:off x="1318735" y="3669748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Stick with what I know</a:t>
            </a:r>
          </a:p>
        </p:txBody>
      </p:sp>
      <p:sp>
        <p:nvSpPr>
          <p:cNvPr id="26" name="Google Shape;1187;p31">
            <a:extLst>
              <a:ext uri="{FF2B5EF4-FFF2-40B4-BE49-F238E27FC236}">
                <a16:creationId xmlns:a16="http://schemas.microsoft.com/office/drawing/2014/main" id="{67AD696D-83C8-BA4F-8906-0BE1D10F8370}"/>
              </a:ext>
            </a:extLst>
          </p:cNvPr>
          <p:cNvSpPr txBox="1">
            <a:spLocks/>
          </p:cNvSpPr>
          <p:nvPr/>
        </p:nvSpPr>
        <p:spPr>
          <a:xfrm>
            <a:off x="4043811" y="367457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Have a method</a:t>
            </a:r>
          </a:p>
        </p:txBody>
      </p:sp>
      <p:sp>
        <p:nvSpPr>
          <p:cNvPr id="27" name="Google Shape;1187;p31">
            <a:extLst>
              <a:ext uri="{FF2B5EF4-FFF2-40B4-BE49-F238E27FC236}">
                <a16:creationId xmlns:a16="http://schemas.microsoft.com/office/drawing/2014/main" id="{0AAEB5E3-A20D-9749-809E-CD5EE7F45864}"/>
              </a:ext>
            </a:extLst>
          </p:cNvPr>
          <p:cNvSpPr txBox="1">
            <a:spLocks/>
          </p:cNvSpPr>
          <p:nvPr/>
        </p:nvSpPr>
        <p:spPr>
          <a:xfrm>
            <a:off x="7075490" y="366974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Drink lots of coffee</a:t>
            </a:r>
          </a:p>
        </p:txBody>
      </p:sp>
    </p:spTree>
    <p:extLst>
      <p:ext uri="{BB962C8B-B14F-4D97-AF65-F5344CB8AC3E}">
        <p14:creationId xmlns:p14="http://schemas.microsoft.com/office/powerpoint/2010/main" val="1904530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87;p31">
            <a:extLst>
              <a:ext uri="{FF2B5EF4-FFF2-40B4-BE49-F238E27FC236}">
                <a16:creationId xmlns:a16="http://schemas.microsoft.com/office/drawing/2014/main" id="{643222BB-C251-404B-8C1C-8AD0984EF5D9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 I Approached It</a:t>
            </a:r>
          </a:p>
        </p:txBody>
      </p:sp>
      <p:sp>
        <p:nvSpPr>
          <p:cNvPr id="14" name="Google Shape;1187;p31">
            <a:extLst>
              <a:ext uri="{FF2B5EF4-FFF2-40B4-BE49-F238E27FC236}">
                <a16:creationId xmlns:a16="http://schemas.microsoft.com/office/drawing/2014/main" id="{90FDB1E8-7A98-5A42-A53E-289A59DC1CA6}"/>
              </a:ext>
            </a:extLst>
          </p:cNvPr>
          <p:cNvSpPr txBox="1">
            <a:spLocks/>
          </p:cNvSpPr>
          <p:nvPr/>
        </p:nvSpPr>
        <p:spPr>
          <a:xfrm>
            <a:off x="1318735" y="3669748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Know the story</a:t>
            </a:r>
          </a:p>
        </p:txBody>
      </p:sp>
      <p:sp>
        <p:nvSpPr>
          <p:cNvPr id="15" name="Google Shape;1187;p31">
            <a:extLst>
              <a:ext uri="{FF2B5EF4-FFF2-40B4-BE49-F238E27FC236}">
                <a16:creationId xmlns:a16="http://schemas.microsoft.com/office/drawing/2014/main" id="{7434749E-7BB2-A943-B527-79897CE3888D}"/>
              </a:ext>
            </a:extLst>
          </p:cNvPr>
          <p:cNvSpPr txBox="1">
            <a:spLocks/>
          </p:cNvSpPr>
          <p:nvPr/>
        </p:nvSpPr>
        <p:spPr>
          <a:xfrm>
            <a:off x="4043811" y="367457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Create connections</a:t>
            </a:r>
          </a:p>
        </p:txBody>
      </p:sp>
      <p:sp>
        <p:nvSpPr>
          <p:cNvPr id="16" name="Google Shape;1187;p31">
            <a:extLst>
              <a:ext uri="{FF2B5EF4-FFF2-40B4-BE49-F238E27FC236}">
                <a16:creationId xmlns:a16="http://schemas.microsoft.com/office/drawing/2014/main" id="{51C2075D-B0CB-6442-B628-03C40B0164EF}"/>
              </a:ext>
            </a:extLst>
          </p:cNvPr>
          <p:cNvSpPr txBox="1">
            <a:spLocks/>
          </p:cNvSpPr>
          <p:nvPr/>
        </p:nvSpPr>
        <p:spPr>
          <a:xfrm>
            <a:off x="7075490" y="366974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Look for details</a:t>
            </a:r>
          </a:p>
        </p:txBody>
      </p:sp>
      <p:grpSp>
        <p:nvGrpSpPr>
          <p:cNvPr id="17" name="Google Shape;2312;p61">
            <a:extLst>
              <a:ext uri="{FF2B5EF4-FFF2-40B4-BE49-F238E27FC236}">
                <a16:creationId xmlns:a16="http://schemas.microsoft.com/office/drawing/2014/main" id="{DE4C275F-153F-B143-8499-CF50F46C804B}"/>
              </a:ext>
            </a:extLst>
          </p:cNvPr>
          <p:cNvGrpSpPr/>
          <p:nvPr/>
        </p:nvGrpSpPr>
        <p:grpSpPr>
          <a:xfrm>
            <a:off x="2821990" y="2545155"/>
            <a:ext cx="1014219" cy="1119769"/>
            <a:chOff x="7363890" y="2555162"/>
            <a:chExt cx="760664" cy="839827"/>
          </a:xfrm>
        </p:grpSpPr>
        <p:sp>
          <p:nvSpPr>
            <p:cNvPr id="18" name="Google Shape;2313;p61">
              <a:extLst>
                <a:ext uri="{FF2B5EF4-FFF2-40B4-BE49-F238E27FC236}">
                  <a16:creationId xmlns:a16="http://schemas.microsoft.com/office/drawing/2014/main" id="{93FE7ED7-2A58-3A40-989F-0D82ADA20F4C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4">
                  <a:alpha val="88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2314;p61">
              <a:extLst>
                <a:ext uri="{FF2B5EF4-FFF2-40B4-BE49-F238E27FC236}">
                  <a16:creationId xmlns:a16="http://schemas.microsoft.com/office/drawing/2014/main" id="{23BDD5E7-2D25-2349-88F4-AC15B3E7B411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chemeClr val="accent4">
                  <a:alpha val="9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2315;p61">
              <a:extLst>
                <a:ext uri="{FF2B5EF4-FFF2-40B4-BE49-F238E27FC236}">
                  <a16:creationId xmlns:a16="http://schemas.microsoft.com/office/drawing/2014/main" id="{2E3138E6-563D-8A4E-AD6B-D758C6BA7645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rgbClr val="FFFFFF">
                  <a:alpha val="94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1" name="Google Shape;11370;p74">
            <a:extLst>
              <a:ext uri="{FF2B5EF4-FFF2-40B4-BE49-F238E27FC236}">
                <a16:creationId xmlns:a16="http://schemas.microsoft.com/office/drawing/2014/main" id="{DF34EB0D-335B-0641-B467-EA9735B2B542}"/>
              </a:ext>
            </a:extLst>
          </p:cNvPr>
          <p:cNvSpPr/>
          <p:nvPr/>
        </p:nvSpPr>
        <p:spPr>
          <a:xfrm>
            <a:off x="5898328" y="2872087"/>
            <a:ext cx="464684" cy="465903"/>
          </a:xfrm>
          <a:custGeom>
            <a:avLst/>
            <a:gdLst/>
            <a:ahLst/>
            <a:cxnLst/>
            <a:rect l="l" t="t" r="r" b="b"/>
            <a:pathLst>
              <a:path w="11815" h="11846" extrusionOk="0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" name="Google Shape;11385;p74">
            <a:extLst>
              <a:ext uri="{FF2B5EF4-FFF2-40B4-BE49-F238E27FC236}">
                <a16:creationId xmlns:a16="http://schemas.microsoft.com/office/drawing/2014/main" id="{6055A295-7965-EC4F-8EB4-21DC05ABE0B1}"/>
              </a:ext>
            </a:extLst>
          </p:cNvPr>
          <p:cNvSpPr/>
          <p:nvPr/>
        </p:nvSpPr>
        <p:spPr>
          <a:xfrm>
            <a:off x="8775169" y="2879302"/>
            <a:ext cx="468381" cy="46594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3" name="Google Shape;11386;p74">
            <a:extLst>
              <a:ext uri="{FF2B5EF4-FFF2-40B4-BE49-F238E27FC236}">
                <a16:creationId xmlns:a16="http://schemas.microsoft.com/office/drawing/2014/main" id="{2085B37F-8E97-F745-98F8-2027A8836511}"/>
              </a:ext>
            </a:extLst>
          </p:cNvPr>
          <p:cNvGrpSpPr/>
          <p:nvPr/>
        </p:nvGrpSpPr>
        <p:grpSpPr>
          <a:xfrm>
            <a:off x="3094279" y="2872047"/>
            <a:ext cx="469640" cy="464723"/>
            <a:chOff x="1049375" y="2318350"/>
            <a:chExt cx="298525" cy="295400"/>
          </a:xfrm>
        </p:grpSpPr>
        <p:sp>
          <p:nvSpPr>
            <p:cNvPr id="24" name="Google Shape;11387;p74">
              <a:extLst>
                <a:ext uri="{FF2B5EF4-FFF2-40B4-BE49-F238E27FC236}">
                  <a16:creationId xmlns:a16="http://schemas.microsoft.com/office/drawing/2014/main" id="{4A34E65B-E8F9-8441-A550-09070CDEFCC8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1388;p74">
              <a:extLst>
                <a:ext uri="{FF2B5EF4-FFF2-40B4-BE49-F238E27FC236}">
                  <a16:creationId xmlns:a16="http://schemas.microsoft.com/office/drawing/2014/main" id="{6E6C1591-14C6-874F-9E39-EFDDC5459CE8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1389;p74">
              <a:extLst>
                <a:ext uri="{FF2B5EF4-FFF2-40B4-BE49-F238E27FC236}">
                  <a16:creationId xmlns:a16="http://schemas.microsoft.com/office/drawing/2014/main" id="{034FC2BE-4A0E-7D47-AFBF-930010A4535B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1390;p74">
              <a:extLst>
                <a:ext uri="{FF2B5EF4-FFF2-40B4-BE49-F238E27FC236}">
                  <a16:creationId xmlns:a16="http://schemas.microsoft.com/office/drawing/2014/main" id="{6BE9395F-15F4-F24A-A865-1187DC413FBE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oogle Shape;2312;p61">
            <a:extLst>
              <a:ext uri="{FF2B5EF4-FFF2-40B4-BE49-F238E27FC236}">
                <a16:creationId xmlns:a16="http://schemas.microsoft.com/office/drawing/2014/main" id="{3ED674B6-8C0C-AC48-8624-CE9A9063610F}"/>
              </a:ext>
            </a:extLst>
          </p:cNvPr>
          <p:cNvGrpSpPr/>
          <p:nvPr/>
        </p:nvGrpSpPr>
        <p:grpSpPr>
          <a:xfrm>
            <a:off x="5623561" y="2552390"/>
            <a:ext cx="1014219" cy="1119769"/>
            <a:chOff x="7363890" y="2555162"/>
            <a:chExt cx="760664" cy="839827"/>
          </a:xfrm>
        </p:grpSpPr>
        <p:sp>
          <p:nvSpPr>
            <p:cNvPr id="32" name="Google Shape;2313;p61">
              <a:extLst>
                <a:ext uri="{FF2B5EF4-FFF2-40B4-BE49-F238E27FC236}">
                  <a16:creationId xmlns:a16="http://schemas.microsoft.com/office/drawing/2014/main" id="{7F6008CA-119A-1B44-AA8A-3D25DA1D23EF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4">
                  <a:alpha val="88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314;p61">
              <a:extLst>
                <a:ext uri="{FF2B5EF4-FFF2-40B4-BE49-F238E27FC236}">
                  <a16:creationId xmlns:a16="http://schemas.microsoft.com/office/drawing/2014/main" id="{9979BCBE-471C-5645-9C02-A0918A0BF4CF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chemeClr val="accent4">
                  <a:alpha val="9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315;p61">
              <a:extLst>
                <a:ext uri="{FF2B5EF4-FFF2-40B4-BE49-F238E27FC236}">
                  <a16:creationId xmlns:a16="http://schemas.microsoft.com/office/drawing/2014/main" id="{2EA08233-84BF-DF46-BE5F-C15A48E65CAB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rgbClr val="FFFFFF">
                  <a:alpha val="94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" name="Google Shape;2312;p61">
            <a:extLst>
              <a:ext uri="{FF2B5EF4-FFF2-40B4-BE49-F238E27FC236}">
                <a16:creationId xmlns:a16="http://schemas.microsoft.com/office/drawing/2014/main" id="{70AD3933-2F83-4B40-BFF6-0C51CCEAE0B5}"/>
              </a:ext>
            </a:extLst>
          </p:cNvPr>
          <p:cNvGrpSpPr/>
          <p:nvPr/>
        </p:nvGrpSpPr>
        <p:grpSpPr>
          <a:xfrm>
            <a:off x="8502251" y="2582806"/>
            <a:ext cx="1014219" cy="1119769"/>
            <a:chOff x="7363890" y="2555162"/>
            <a:chExt cx="760664" cy="839827"/>
          </a:xfrm>
        </p:grpSpPr>
        <p:sp>
          <p:nvSpPr>
            <p:cNvPr id="36" name="Google Shape;2313;p61">
              <a:extLst>
                <a:ext uri="{FF2B5EF4-FFF2-40B4-BE49-F238E27FC236}">
                  <a16:creationId xmlns:a16="http://schemas.microsoft.com/office/drawing/2014/main" id="{C621F13F-3A17-4248-965C-886CC27E7DD6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14300" algn="bl" rotWithShape="0">
                <a:schemeClr val="accent4">
                  <a:alpha val="88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314;p61">
              <a:extLst>
                <a:ext uri="{FF2B5EF4-FFF2-40B4-BE49-F238E27FC236}">
                  <a16:creationId xmlns:a16="http://schemas.microsoft.com/office/drawing/2014/main" id="{C9DF818A-4368-3D4A-9120-23CD6C31B58E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chemeClr val="accent4">
                  <a:alpha val="94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315;p61">
              <a:extLst>
                <a:ext uri="{FF2B5EF4-FFF2-40B4-BE49-F238E27FC236}">
                  <a16:creationId xmlns:a16="http://schemas.microsoft.com/office/drawing/2014/main" id="{B8A0FCCF-22F3-DC48-8F60-796FFDF26E4A}"/>
                </a:ext>
              </a:extLst>
            </p:cNvPr>
            <p:cNvSpPr/>
            <p:nvPr/>
          </p:nvSpPr>
          <p:spPr>
            <a:xfrm>
              <a:off x="7363890" y="2555162"/>
              <a:ext cx="760664" cy="839827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" algn="bl" rotWithShape="0">
                <a:srgbClr val="FFFFFF">
                  <a:alpha val="94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378228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39EAFACB-4558-804F-9B59-939FBD382719}"/>
              </a:ext>
            </a:extLst>
          </p:cNvPr>
          <p:cNvSpPr txBox="1">
            <a:spLocks/>
          </p:cNvSpPr>
          <p:nvPr/>
        </p:nvSpPr>
        <p:spPr>
          <a:xfrm>
            <a:off x="865401" y="3553097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Had my tools ready</a:t>
            </a:r>
          </a:p>
        </p:txBody>
      </p:sp>
    </p:spTree>
    <p:extLst>
      <p:ext uri="{BB962C8B-B14F-4D97-AF65-F5344CB8AC3E}">
        <p14:creationId xmlns:p14="http://schemas.microsoft.com/office/powerpoint/2010/main" val="3537925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39EAFACB-4558-804F-9B59-939FBD382719}"/>
              </a:ext>
            </a:extLst>
          </p:cNvPr>
          <p:cNvSpPr txBox="1">
            <a:spLocks/>
          </p:cNvSpPr>
          <p:nvPr/>
        </p:nvSpPr>
        <p:spPr>
          <a:xfrm>
            <a:off x="865401" y="3553097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>
                    <a:alpha val="3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Had</a:t>
            </a:r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 my </a:t>
            </a:r>
            <a:r>
              <a:rPr lang="en-AU" sz="4000" b="1" dirty="0">
                <a:solidFill>
                  <a:schemeClr val="bg1">
                    <a:alpha val="30000"/>
                  </a:schemeClr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tools ready</a:t>
            </a:r>
          </a:p>
        </p:txBody>
      </p:sp>
    </p:spTree>
    <p:extLst>
      <p:ext uri="{BB962C8B-B14F-4D97-AF65-F5344CB8AC3E}">
        <p14:creationId xmlns:p14="http://schemas.microsoft.com/office/powerpoint/2010/main" val="684457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187;p31">
            <a:extLst>
              <a:ext uri="{FF2B5EF4-FFF2-40B4-BE49-F238E27FC236}">
                <a16:creationId xmlns:a16="http://schemas.microsoft.com/office/drawing/2014/main" id="{FA00E1C9-EF56-E347-B6F5-D28635BC1716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 We Actually Did It</a:t>
            </a:r>
          </a:p>
        </p:txBody>
      </p:sp>
      <p:grpSp>
        <p:nvGrpSpPr>
          <p:cNvPr id="45" name="Google Shape;2221;p61">
            <a:extLst>
              <a:ext uri="{FF2B5EF4-FFF2-40B4-BE49-F238E27FC236}">
                <a16:creationId xmlns:a16="http://schemas.microsoft.com/office/drawing/2014/main" id="{95056CDD-0E24-1F42-BA48-2481208C27C1}"/>
              </a:ext>
            </a:extLst>
          </p:cNvPr>
          <p:cNvGrpSpPr/>
          <p:nvPr/>
        </p:nvGrpSpPr>
        <p:grpSpPr>
          <a:xfrm>
            <a:off x="4010614" y="4354969"/>
            <a:ext cx="632328" cy="640881"/>
            <a:chOff x="5087055" y="3384729"/>
            <a:chExt cx="781553" cy="792124"/>
          </a:xfrm>
        </p:grpSpPr>
        <p:sp>
          <p:nvSpPr>
            <p:cNvPr id="46" name="Google Shape;2222;p61">
              <a:extLst>
                <a:ext uri="{FF2B5EF4-FFF2-40B4-BE49-F238E27FC236}">
                  <a16:creationId xmlns:a16="http://schemas.microsoft.com/office/drawing/2014/main" id="{BFDA1895-CCED-704E-85F1-2FF376CEB84A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223;p61">
              <a:extLst>
                <a:ext uri="{FF2B5EF4-FFF2-40B4-BE49-F238E27FC236}">
                  <a16:creationId xmlns:a16="http://schemas.microsoft.com/office/drawing/2014/main" id="{3F7D9B98-A30A-5943-A965-75FE06E72EEE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224;p61">
              <a:extLst>
                <a:ext uri="{FF2B5EF4-FFF2-40B4-BE49-F238E27FC236}">
                  <a16:creationId xmlns:a16="http://schemas.microsoft.com/office/drawing/2014/main" id="{8D1EE07C-2DBD-FA4C-8FC0-6FE0D620B02D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" name="Google Shape;2289;p61">
            <a:extLst>
              <a:ext uri="{FF2B5EF4-FFF2-40B4-BE49-F238E27FC236}">
                <a16:creationId xmlns:a16="http://schemas.microsoft.com/office/drawing/2014/main" id="{126B842E-E175-8543-BC03-985AE59368AC}"/>
              </a:ext>
            </a:extLst>
          </p:cNvPr>
          <p:cNvGrpSpPr/>
          <p:nvPr/>
        </p:nvGrpSpPr>
        <p:grpSpPr>
          <a:xfrm>
            <a:off x="6951839" y="4325456"/>
            <a:ext cx="632328" cy="636715"/>
            <a:chOff x="4496680" y="3384729"/>
            <a:chExt cx="781553" cy="786974"/>
          </a:xfrm>
        </p:grpSpPr>
        <p:sp>
          <p:nvSpPr>
            <p:cNvPr id="50" name="Google Shape;2290;p61">
              <a:extLst>
                <a:ext uri="{FF2B5EF4-FFF2-40B4-BE49-F238E27FC236}">
                  <a16:creationId xmlns:a16="http://schemas.microsoft.com/office/drawing/2014/main" id="{D5F4CD3A-13C0-7443-92AE-BBE1F919210C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291;p61">
              <a:extLst>
                <a:ext uri="{FF2B5EF4-FFF2-40B4-BE49-F238E27FC236}">
                  <a16:creationId xmlns:a16="http://schemas.microsoft.com/office/drawing/2014/main" id="{1E625CFE-90E3-6C4D-9FDF-B65463B59533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292;p61">
              <a:extLst>
                <a:ext uri="{FF2B5EF4-FFF2-40B4-BE49-F238E27FC236}">
                  <a16:creationId xmlns:a16="http://schemas.microsoft.com/office/drawing/2014/main" id="{02401373-0A7C-4741-A597-39F81A825E12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3" name="Google Shape;1187;p31">
            <a:extLst>
              <a:ext uri="{FF2B5EF4-FFF2-40B4-BE49-F238E27FC236}">
                <a16:creationId xmlns:a16="http://schemas.microsoft.com/office/drawing/2014/main" id="{389C0045-B3FC-784D-BEB3-656B349C9156}"/>
              </a:ext>
            </a:extLst>
          </p:cNvPr>
          <p:cNvSpPr txBox="1">
            <a:spLocks/>
          </p:cNvSpPr>
          <p:nvPr/>
        </p:nvSpPr>
        <p:spPr>
          <a:xfrm>
            <a:off x="2274589" y="492098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Empathy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3D0AE8E1-3041-C442-B081-C9893042B9C5}"/>
              </a:ext>
            </a:extLst>
          </p:cNvPr>
          <p:cNvSpPr txBox="1">
            <a:spLocks/>
          </p:cNvSpPr>
          <p:nvPr/>
        </p:nvSpPr>
        <p:spPr>
          <a:xfrm>
            <a:off x="5306268" y="491615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Team</a:t>
            </a:r>
          </a:p>
        </p:txBody>
      </p:sp>
      <p:grpSp>
        <p:nvGrpSpPr>
          <p:cNvPr id="55" name="Google Shape;2221;p61">
            <a:extLst>
              <a:ext uri="{FF2B5EF4-FFF2-40B4-BE49-F238E27FC236}">
                <a16:creationId xmlns:a16="http://schemas.microsoft.com/office/drawing/2014/main" id="{400DFD45-DD63-C247-9289-DC418E576D8A}"/>
              </a:ext>
            </a:extLst>
          </p:cNvPr>
          <p:cNvGrpSpPr/>
          <p:nvPr/>
        </p:nvGrpSpPr>
        <p:grpSpPr>
          <a:xfrm>
            <a:off x="5579438" y="2368881"/>
            <a:ext cx="632328" cy="640881"/>
            <a:chOff x="5087055" y="3384729"/>
            <a:chExt cx="781553" cy="792124"/>
          </a:xfrm>
        </p:grpSpPr>
        <p:sp>
          <p:nvSpPr>
            <p:cNvPr id="56" name="Google Shape;2222;p61">
              <a:extLst>
                <a:ext uri="{FF2B5EF4-FFF2-40B4-BE49-F238E27FC236}">
                  <a16:creationId xmlns:a16="http://schemas.microsoft.com/office/drawing/2014/main" id="{713FC139-98A5-934F-ADA8-605D6206CE8C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223;p61">
              <a:extLst>
                <a:ext uri="{FF2B5EF4-FFF2-40B4-BE49-F238E27FC236}">
                  <a16:creationId xmlns:a16="http://schemas.microsoft.com/office/drawing/2014/main" id="{19F125AA-4994-5345-B26C-D0B463F1FC16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224;p61">
              <a:extLst>
                <a:ext uri="{FF2B5EF4-FFF2-40B4-BE49-F238E27FC236}">
                  <a16:creationId xmlns:a16="http://schemas.microsoft.com/office/drawing/2014/main" id="{E9914F83-3285-ED49-AAC8-661190BC1589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9" name="Google Shape;2289;p61">
            <a:extLst>
              <a:ext uri="{FF2B5EF4-FFF2-40B4-BE49-F238E27FC236}">
                <a16:creationId xmlns:a16="http://schemas.microsoft.com/office/drawing/2014/main" id="{43A3EC08-E820-474A-A448-E0D7CBB4C655}"/>
              </a:ext>
            </a:extLst>
          </p:cNvPr>
          <p:cNvGrpSpPr/>
          <p:nvPr/>
        </p:nvGrpSpPr>
        <p:grpSpPr>
          <a:xfrm>
            <a:off x="8520663" y="2339368"/>
            <a:ext cx="632328" cy="636715"/>
            <a:chOff x="4496680" y="3384729"/>
            <a:chExt cx="781553" cy="786974"/>
          </a:xfrm>
        </p:grpSpPr>
        <p:sp>
          <p:nvSpPr>
            <p:cNvPr id="60" name="Google Shape;2290;p61">
              <a:extLst>
                <a:ext uri="{FF2B5EF4-FFF2-40B4-BE49-F238E27FC236}">
                  <a16:creationId xmlns:a16="http://schemas.microsoft.com/office/drawing/2014/main" id="{CA3C8B2E-BD77-C342-B57B-936D29C7D1BC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2291;p61">
              <a:extLst>
                <a:ext uri="{FF2B5EF4-FFF2-40B4-BE49-F238E27FC236}">
                  <a16:creationId xmlns:a16="http://schemas.microsoft.com/office/drawing/2014/main" id="{987578B1-664A-9145-833A-DB7BBA9E8E4A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2292;p61">
              <a:extLst>
                <a:ext uri="{FF2B5EF4-FFF2-40B4-BE49-F238E27FC236}">
                  <a16:creationId xmlns:a16="http://schemas.microsoft.com/office/drawing/2014/main" id="{C1B47CF8-F806-914C-989E-CD56E493A78F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3" name="Google Shape;2293;p61">
            <a:extLst>
              <a:ext uri="{FF2B5EF4-FFF2-40B4-BE49-F238E27FC236}">
                <a16:creationId xmlns:a16="http://schemas.microsoft.com/office/drawing/2014/main" id="{0A5DA270-2145-9F40-93FC-A63FCC109919}"/>
              </a:ext>
            </a:extLst>
          </p:cNvPr>
          <p:cNvGrpSpPr/>
          <p:nvPr/>
        </p:nvGrpSpPr>
        <p:grpSpPr>
          <a:xfrm>
            <a:off x="2856489" y="2374233"/>
            <a:ext cx="632328" cy="636715"/>
            <a:chOff x="1478480" y="3384729"/>
            <a:chExt cx="781553" cy="786974"/>
          </a:xfrm>
        </p:grpSpPr>
        <p:sp>
          <p:nvSpPr>
            <p:cNvPr id="64" name="Google Shape;2294;p61">
              <a:extLst>
                <a:ext uri="{FF2B5EF4-FFF2-40B4-BE49-F238E27FC236}">
                  <a16:creationId xmlns:a16="http://schemas.microsoft.com/office/drawing/2014/main" id="{FF7724A6-A975-2948-9DA6-FFEF7F711722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rgbClr val="FFFFFF">
                  <a:alpha val="5299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2295;p61">
              <a:extLst>
                <a:ext uri="{FF2B5EF4-FFF2-40B4-BE49-F238E27FC236}">
                  <a16:creationId xmlns:a16="http://schemas.microsoft.com/office/drawing/2014/main" id="{E91510F0-550F-5E43-A5EE-E3360181E22E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6" name="Google Shape;1187;p31">
            <a:extLst>
              <a:ext uri="{FF2B5EF4-FFF2-40B4-BE49-F238E27FC236}">
                <a16:creationId xmlns:a16="http://schemas.microsoft.com/office/drawing/2014/main" id="{FA0B77C5-CE19-E944-B3CA-7B4EBC167FA3}"/>
              </a:ext>
            </a:extLst>
          </p:cNvPr>
          <p:cNvSpPr txBox="1">
            <a:spLocks/>
          </p:cNvSpPr>
          <p:nvPr/>
        </p:nvSpPr>
        <p:spPr>
          <a:xfrm>
            <a:off x="1118337" y="2930070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Stick with what I know</a:t>
            </a:r>
          </a:p>
        </p:txBody>
      </p:sp>
      <p:sp>
        <p:nvSpPr>
          <p:cNvPr id="67" name="Google Shape;1187;p31">
            <a:extLst>
              <a:ext uri="{FF2B5EF4-FFF2-40B4-BE49-F238E27FC236}">
                <a16:creationId xmlns:a16="http://schemas.microsoft.com/office/drawing/2014/main" id="{B6A26295-0218-D148-AB03-453864C029A8}"/>
              </a:ext>
            </a:extLst>
          </p:cNvPr>
          <p:cNvSpPr txBox="1">
            <a:spLocks/>
          </p:cNvSpPr>
          <p:nvPr/>
        </p:nvSpPr>
        <p:spPr>
          <a:xfrm>
            <a:off x="3843413" y="2934894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Have a method</a:t>
            </a:r>
          </a:p>
        </p:txBody>
      </p:sp>
      <p:sp>
        <p:nvSpPr>
          <p:cNvPr id="68" name="Google Shape;1187;p31">
            <a:extLst>
              <a:ext uri="{FF2B5EF4-FFF2-40B4-BE49-F238E27FC236}">
                <a16:creationId xmlns:a16="http://schemas.microsoft.com/office/drawing/2014/main" id="{16F2FA8A-EA2E-8042-9BE1-905F13AF1555}"/>
              </a:ext>
            </a:extLst>
          </p:cNvPr>
          <p:cNvSpPr txBox="1">
            <a:spLocks/>
          </p:cNvSpPr>
          <p:nvPr/>
        </p:nvSpPr>
        <p:spPr>
          <a:xfrm>
            <a:off x="6875092" y="2930069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Drink lots of coffee</a:t>
            </a:r>
          </a:p>
        </p:txBody>
      </p:sp>
    </p:spTree>
    <p:extLst>
      <p:ext uri="{BB962C8B-B14F-4D97-AF65-F5344CB8AC3E}">
        <p14:creationId xmlns:p14="http://schemas.microsoft.com/office/powerpoint/2010/main" val="396205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</p:spTree>
    <p:extLst>
      <p:ext uri="{BB962C8B-B14F-4D97-AF65-F5344CB8AC3E}">
        <p14:creationId xmlns:p14="http://schemas.microsoft.com/office/powerpoint/2010/main" val="4221414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2221;p61">
            <a:extLst>
              <a:ext uri="{FF2B5EF4-FFF2-40B4-BE49-F238E27FC236}">
                <a16:creationId xmlns:a16="http://schemas.microsoft.com/office/drawing/2014/main" id="{5C91A759-61A7-8241-AF35-FD740E95F3BD}"/>
              </a:ext>
            </a:extLst>
          </p:cNvPr>
          <p:cNvGrpSpPr/>
          <p:nvPr/>
        </p:nvGrpSpPr>
        <p:grpSpPr>
          <a:xfrm>
            <a:off x="5579438" y="2361114"/>
            <a:ext cx="632328" cy="640881"/>
            <a:chOff x="5087055" y="3384729"/>
            <a:chExt cx="781553" cy="792124"/>
          </a:xfrm>
        </p:grpSpPr>
        <p:sp>
          <p:nvSpPr>
            <p:cNvPr id="18" name="Google Shape;2222;p61">
              <a:extLst>
                <a:ext uri="{FF2B5EF4-FFF2-40B4-BE49-F238E27FC236}">
                  <a16:creationId xmlns:a16="http://schemas.microsoft.com/office/drawing/2014/main" id="{87ABF729-4E13-744D-AE45-9D8B5EF36798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  <p:sp>
          <p:nvSpPr>
            <p:cNvPr id="19" name="Google Shape;2223;p61">
              <a:extLst>
                <a:ext uri="{FF2B5EF4-FFF2-40B4-BE49-F238E27FC236}">
                  <a16:creationId xmlns:a16="http://schemas.microsoft.com/office/drawing/2014/main" id="{9C6D6418-CB15-FD4B-81AB-0D16982C3B63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  <p:sp>
          <p:nvSpPr>
            <p:cNvPr id="20" name="Google Shape;2224;p61">
              <a:extLst>
                <a:ext uri="{FF2B5EF4-FFF2-40B4-BE49-F238E27FC236}">
                  <a16:creationId xmlns:a16="http://schemas.microsoft.com/office/drawing/2014/main" id="{AEC8CE20-2516-D64C-ABB9-2A3130326190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</p:grpSp>
      <p:grpSp>
        <p:nvGrpSpPr>
          <p:cNvPr id="21" name="Google Shape;2289;p61">
            <a:extLst>
              <a:ext uri="{FF2B5EF4-FFF2-40B4-BE49-F238E27FC236}">
                <a16:creationId xmlns:a16="http://schemas.microsoft.com/office/drawing/2014/main" id="{AAC86DF2-9CC4-2843-939E-431D4E6C2235}"/>
              </a:ext>
            </a:extLst>
          </p:cNvPr>
          <p:cNvGrpSpPr/>
          <p:nvPr/>
        </p:nvGrpSpPr>
        <p:grpSpPr>
          <a:xfrm>
            <a:off x="8520663" y="2331601"/>
            <a:ext cx="632328" cy="636715"/>
            <a:chOff x="4496680" y="3384729"/>
            <a:chExt cx="781553" cy="786974"/>
          </a:xfrm>
        </p:grpSpPr>
        <p:sp>
          <p:nvSpPr>
            <p:cNvPr id="22" name="Google Shape;2290;p61">
              <a:extLst>
                <a:ext uri="{FF2B5EF4-FFF2-40B4-BE49-F238E27FC236}">
                  <a16:creationId xmlns:a16="http://schemas.microsoft.com/office/drawing/2014/main" id="{0839C8F9-4720-0945-A9C1-C97520DB0470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  <p:sp>
          <p:nvSpPr>
            <p:cNvPr id="23" name="Google Shape;2291;p61">
              <a:extLst>
                <a:ext uri="{FF2B5EF4-FFF2-40B4-BE49-F238E27FC236}">
                  <a16:creationId xmlns:a16="http://schemas.microsoft.com/office/drawing/2014/main" id="{C63F835C-7A6D-9947-A411-CD7042B02A81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  <p:sp>
          <p:nvSpPr>
            <p:cNvPr id="24" name="Google Shape;2292;p61">
              <a:extLst>
                <a:ext uri="{FF2B5EF4-FFF2-40B4-BE49-F238E27FC236}">
                  <a16:creationId xmlns:a16="http://schemas.microsoft.com/office/drawing/2014/main" id="{38184629-260E-9E4E-A15D-4872C03780CD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</p:grpSp>
      <p:grpSp>
        <p:nvGrpSpPr>
          <p:cNvPr id="25" name="Google Shape;2293;p61">
            <a:extLst>
              <a:ext uri="{FF2B5EF4-FFF2-40B4-BE49-F238E27FC236}">
                <a16:creationId xmlns:a16="http://schemas.microsoft.com/office/drawing/2014/main" id="{39AD977A-1010-7F40-96C1-C4148DCEDD97}"/>
              </a:ext>
            </a:extLst>
          </p:cNvPr>
          <p:cNvGrpSpPr/>
          <p:nvPr/>
        </p:nvGrpSpPr>
        <p:grpSpPr>
          <a:xfrm>
            <a:off x="2856489" y="2366466"/>
            <a:ext cx="632328" cy="636715"/>
            <a:chOff x="1478480" y="3384729"/>
            <a:chExt cx="781553" cy="786974"/>
          </a:xfrm>
        </p:grpSpPr>
        <p:sp>
          <p:nvSpPr>
            <p:cNvPr id="26" name="Google Shape;2294;p61">
              <a:extLst>
                <a:ext uri="{FF2B5EF4-FFF2-40B4-BE49-F238E27FC236}">
                  <a16:creationId xmlns:a16="http://schemas.microsoft.com/office/drawing/2014/main" id="{B2BFEC00-490A-DA40-96AA-82A0BF2EDA05}"/>
                </a:ext>
              </a:extLst>
            </p:cNvPr>
            <p:cNvSpPr/>
            <p:nvPr/>
          </p:nvSpPr>
          <p:spPr>
            <a:xfrm>
              <a:off x="14784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rgbClr val="FFFFFF">
                  <a:alpha val="52999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  <p:sp>
          <p:nvSpPr>
            <p:cNvPr id="27" name="Google Shape;2295;p61">
              <a:extLst>
                <a:ext uri="{FF2B5EF4-FFF2-40B4-BE49-F238E27FC236}">
                  <a16:creationId xmlns:a16="http://schemas.microsoft.com/office/drawing/2014/main" id="{F3119AF7-A92C-EC4B-89FA-3F9C3BEED72D}"/>
                </a:ext>
              </a:extLst>
            </p:cNvPr>
            <p:cNvSpPr/>
            <p:nvPr/>
          </p:nvSpPr>
          <p:spPr>
            <a:xfrm>
              <a:off x="14784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chemeClr val="accent1">
                  <a:shade val="50000"/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>
                    <a:alpha val="53000"/>
                  </a:schemeClr>
                </a:solidFill>
              </a:endParaRPr>
            </a:p>
          </p:txBody>
        </p:sp>
      </p:grpSp>
      <p:sp>
        <p:nvSpPr>
          <p:cNvPr id="28" name="Google Shape;1187;p31">
            <a:extLst>
              <a:ext uri="{FF2B5EF4-FFF2-40B4-BE49-F238E27FC236}">
                <a16:creationId xmlns:a16="http://schemas.microsoft.com/office/drawing/2014/main" id="{FA00E1C9-EF56-E347-B6F5-D28635BC1716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How We Actually Did It</a:t>
            </a:r>
          </a:p>
        </p:txBody>
      </p:sp>
      <p:sp>
        <p:nvSpPr>
          <p:cNvPr id="29" name="Google Shape;1187;p31">
            <a:extLst>
              <a:ext uri="{FF2B5EF4-FFF2-40B4-BE49-F238E27FC236}">
                <a16:creationId xmlns:a16="http://schemas.microsoft.com/office/drawing/2014/main" id="{5DEF650D-6664-8F46-BDCD-B3635DAA12E7}"/>
              </a:ext>
            </a:extLst>
          </p:cNvPr>
          <p:cNvSpPr txBox="1">
            <a:spLocks/>
          </p:cNvSpPr>
          <p:nvPr/>
        </p:nvSpPr>
        <p:spPr>
          <a:xfrm>
            <a:off x="1118337" y="2922303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>
                    <a:alpha val="2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Stick with what I know</a:t>
            </a:r>
          </a:p>
        </p:txBody>
      </p:sp>
      <p:sp>
        <p:nvSpPr>
          <p:cNvPr id="30" name="Google Shape;1187;p31">
            <a:extLst>
              <a:ext uri="{FF2B5EF4-FFF2-40B4-BE49-F238E27FC236}">
                <a16:creationId xmlns:a16="http://schemas.microsoft.com/office/drawing/2014/main" id="{D17318D2-3ABC-664C-8048-DB6C0942E30C}"/>
              </a:ext>
            </a:extLst>
          </p:cNvPr>
          <p:cNvSpPr txBox="1">
            <a:spLocks/>
          </p:cNvSpPr>
          <p:nvPr/>
        </p:nvSpPr>
        <p:spPr>
          <a:xfrm>
            <a:off x="3843413" y="292712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>
                    <a:alpha val="2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Have a method</a:t>
            </a:r>
          </a:p>
        </p:txBody>
      </p:sp>
      <p:sp>
        <p:nvSpPr>
          <p:cNvPr id="31" name="Google Shape;1187;p31">
            <a:extLst>
              <a:ext uri="{FF2B5EF4-FFF2-40B4-BE49-F238E27FC236}">
                <a16:creationId xmlns:a16="http://schemas.microsoft.com/office/drawing/2014/main" id="{3ADAA2FB-623E-7940-B5C3-07F6E67FCFA4}"/>
              </a:ext>
            </a:extLst>
          </p:cNvPr>
          <p:cNvSpPr txBox="1">
            <a:spLocks/>
          </p:cNvSpPr>
          <p:nvPr/>
        </p:nvSpPr>
        <p:spPr>
          <a:xfrm>
            <a:off x="6875092" y="292230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>
                    <a:alpha val="20000"/>
                  </a:schemeClr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Drink lots of coffee</a:t>
            </a:r>
          </a:p>
        </p:txBody>
      </p:sp>
      <p:grpSp>
        <p:nvGrpSpPr>
          <p:cNvPr id="45" name="Google Shape;2221;p61">
            <a:extLst>
              <a:ext uri="{FF2B5EF4-FFF2-40B4-BE49-F238E27FC236}">
                <a16:creationId xmlns:a16="http://schemas.microsoft.com/office/drawing/2014/main" id="{95056CDD-0E24-1F42-BA48-2481208C27C1}"/>
              </a:ext>
            </a:extLst>
          </p:cNvPr>
          <p:cNvGrpSpPr/>
          <p:nvPr/>
        </p:nvGrpSpPr>
        <p:grpSpPr>
          <a:xfrm>
            <a:off x="4010614" y="4354969"/>
            <a:ext cx="632328" cy="640881"/>
            <a:chOff x="5087055" y="3384729"/>
            <a:chExt cx="781553" cy="792124"/>
          </a:xfrm>
        </p:grpSpPr>
        <p:sp>
          <p:nvSpPr>
            <p:cNvPr id="46" name="Google Shape;2222;p61">
              <a:extLst>
                <a:ext uri="{FF2B5EF4-FFF2-40B4-BE49-F238E27FC236}">
                  <a16:creationId xmlns:a16="http://schemas.microsoft.com/office/drawing/2014/main" id="{BFDA1895-CCED-704E-85F1-2FF376CEB84A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3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" name="Google Shape;2223;p61">
              <a:extLst>
                <a:ext uri="{FF2B5EF4-FFF2-40B4-BE49-F238E27FC236}">
                  <a16:creationId xmlns:a16="http://schemas.microsoft.com/office/drawing/2014/main" id="{3F7D9B98-A30A-5943-A965-75FE06E72EEE}"/>
                </a:ext>
              </a:extLst>
            </p:cNvPr>
            <p:cNvSpPr/>
            <p:nvPr/>
          </p:nvSpPr>
          <p:spPr>
            <a:xfrm>
              <a:off x="5087055" y="338989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3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2224;p61">
              <a:extLst>
                <a:ext uri="{FF2B5EF4-FFF2-40B4-BE49-F238E27FC236}">
                  <a16:creationId xmlns:a16="http://schemas.microsoft.com/office/drawing/2014/main" id="{8D1EE07C-2DBD-FA4C-8FC0-6FE0D620B02D}"/>
                </a:ext>
              </a:extLst>
            </p:cNvPr>
            <p:cNvSpPr/>
            <p:nvPr/>
          </p:nvSpPr>
          <p:spPr>
            <a:xfrm>
              <a:off x="5087055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A7FAEE"/>
            </a:solidFill>
            <a:ln w="9525" cap="flat" cmpd="sng">
              <a:solidFill>
                <a:srgbClr val="A7FAEE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" name="Google Shape;2289;p61">
            <a:extLst>
              <a:ext uri="{FF2B5EF4-FFF2-40B4-BE49-F238E27FC236}">
                <a16:creationId xmlns:a16="http://schemas.microsoft.com/office/drawing/2014/main" id="{126B842E-E175-8543-BC03-985AE59368AC}"/>
              </a:ext>
            </a:extLst>
          </p:cNvPr>
          <p:cNvGrpSpPr/>
          <p:nvPr/>
        </p:nvGrpSpPr>
        <p:grpSpPr>
          <a:xfrm>
            <a:off x="6951839" y="4325456"/>
            <a:ext cx="632328" cy="636715"/>
            <a:chOff x="4496680" y="3384729"/>
            <a:chExt cx="781553" cy="786974"/>
          </a:xfrm>
        </p:grpSpPr>
        <p:sp>
          <p:nvSpPr>
            <p:cNvPr id="50" name="Google Shape;2290;p61">
              <a:extLst>
                <a:ext uri="{FF2B5EF4-FFF2-40B4-BE49-F238E27FC236}">
                  <a16:creationId xmlns:a16="http://schemas.microsoft.com/office/drawing/2014/main" id="{D5F4CD3A-13C0-7443-92AE-BBE1F919210C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14313" algn="bl" rotWithShape="0">
                <a:schemeClr val="accent4">
                  <a:alpha val="52999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291;p61">
              <a:extLst>
                <a:ext uri="{FF2B5EF4-FFF2-40B4-BE49-F238E27FC236}">
                  <a16:creationId xmlns:a16="http://schemas.microsoft.com/office/drawing/2014/main" id="{1E625CFE-90E3-6C4D-9FDF-B65463B59533}"/>
                </a:ext>
              </a:extLst>
            </p:cNvPr>
            <p:cNvSpPr/>
            <p:nvPr/>
          </p:nvSpPr>
          <p:spPr>
            <a:xfrm>
              <a:off x="4496680" y="3384742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chemeClr val="accent4"/>
            </a:solidFill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>
                  <a:alpha val="93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292;p61">
              <a:extLst>
                <a:ext uri="{FF2B5EF4-FFF2-40B4-BE49-F238E27FC236}">
                  <a16:creationId xmlns:a16="http://schemas.microsoft.com/office/drawing/2014/main" id="{02401373-0A7C-4741-A597-39F81A825E12}"/>
                </a:ext>
              </a:extLst>
            </p:cNvPr>
            <p:cNvSpPr/>
            <p:nvPr/>
          </p:nvSpPr>
          <p:spPr>
            <a:xfrm>
              <a:off x="4496680" y="3384729"/>
              <a:ext cx="781553" cy="786962"/>
            </a:xfrm>
            <a:custGeom>
              <a:avLst/>
              <a:gdLst/>
              <a:ahLst/>
              <a:cxnLst/>
              <a:rect l="l" t="t" r="r" b="b"/>
              <a:pathLst>
                <a:path w="52304" h="52666" extrusionOk="0">
                  <a:moveTo>
                    <a:pt x="52098" y="232"/>
                  </a:moveTo>
                  <a:lnTo>
                    <a:pt x="27880" y="52485"/>
                  </a:lnTo>
                  <a:lnTo>
                    <a:pt x="174" y="25267"/>
                  </a:lnTo>
                  <a:lnTo>
                    <a:pt x="174" y="25267"/>
                  </a:lnTo>
                  <a:lnTo>
                    <a:pt x="52098" y="232"/>
                  </a:lnTo>
                  <a:close/>
                  <a:moveTo>
                    <a:pt x="52304" y="0"/>
                  </a:moveTo>
                  <a:lnTo>
                    <a:pt x="0" y="25250"/>
                  </a:lnTo>
                  <a:lnTo>
                    <a:pt x="52" y="25301"/>
                  </a:lnTo>
                  <a:lnTo>
                    <a:pt x="27906" y="52665"/>
                  </a:lnTo>
                  <a:lnTo>
                    <a:pt x="52304" y="0"/>
                  </a:lnTo>
                  <a:close/>
                </a:path>
              </a:pathLst>
            </a:custGeom>
            <a:solidFill>
              <a:srgbClr val="FFFFC3"/>
            </a:solidFill>
            <a:ln w="9525" cap="flat" cmpd="sng">
              <a:solidFill>
                <a:srgbClr val="FFFFC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rgbClr val="FFFFFF">
                  <a:alpha val="93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3" name="Google Shape;1187;p31">
            <a:extLst>
              <a:ext uri="{FF2B5EF4-FFF2-40B4-BE49-F238E27FC236}">
                <a16:creationId xmlns:a16="http://schemas.microsoft.com/office/drawing/2014/main" id="{389C0045-B3FC-784D-BEB3-656B349C9156}"/>
              </a:ext>
            </a:extLst>
          </p:cNvPr>
          <p:cNvSpPr txBox="1">
            <a:spLocks/>
          </p:cNvSpPr>
          <p:nvPr/>
        </p:nvSpPr>
        <p:spPr>
          <a:xfrm>
            <a:off x="2274589" y="4920982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Empathy</a:t>
            </a:r>
          </a:p>
        </p:txBody>
      </p:sp>
      <p:sp>
        <p:nvSpPr>
          <p:cNvPr id="54" name="Google Shape;1187;p31">
            <a:extLst>
              <a:ext uri="{FF2B5EF4-FFF2-40B4-BE49-F238E27FC236}">
                <a16:creationId xmlns:a16="http://schemas.microsoft.com/office/drawing/2014/main" id="{3D0AE8E1-3041-C442-B081-C9893042B9C5}"/>
              </a:ext>
            </a:extLst>
          </p:cNvPr>
          <p:cNvSpPr txBox="1">
            <a:spLocks/>
          </p:cNvSpPr>
          <p:nvPr/>
        </p:nvSpPr>
        <p:spPr>
          <a:xfrm>
            <a:off x="5306268" y="4916157"/>
            <a:ext cx="402073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0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65496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EB4EA-D73E-9E43-B730-E63C472A8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495" y="-44149"/>
            <a:ext cx="6382870" cy="690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45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B4CE8-5DD0-9D44-8F3A-1C633B873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113" y="1066719"/>
            <a:ext cx="6151773" cy="472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6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046;p57">
            <a:extLst>
              <a:ext uri="{FF2B5EF4-FFF2-40B4-BE49-F238E27FC236}">
                <a16:creationId xmlns:a16="http://schemas.microsoft.com/office/drawing/2014/main" id="{16635EAE-ADCC-474C-97F6-459DB621D37C}"/>
              </a:ext>
            </a:extLst>
          </p:cNvPr>
          <p:cNvGrpSpPr/>
          <p:nvPr/>
        </p:nvGrpSpPr>
        <p:grpSpPr>
          <a:xfrm>
            <a:off x="1942342" y="2572793"/>
            <a:ext cx="8308917" cy="1506000"/>
            <a:chOff x="1463298" y="1929595"/>
            <a:chExt cx="6231687" cy="1129500"/>
          </a:xfrm>
        </p:grpSpPr>
        <p:sp>
          <p:nvSpPr>
            <p:cNvPr id="3" name="Google Shape;2047;p57">
              <a:extLst>
                <a:ext uri="{FF2B5EF4-FFF2-40B4-BE49-F238E27FC236}">
                  <a16:creationId xmlns:a16="http://schemas.microsoft.com/office/drawing/2014/main" id="{AC60BA23-9127-A945-9611-95B254DCBEB8}"/>
                </a:ext>
              </a:extLst>
            </p:cNvPr>
            <p:cNvSpPr/>
            <p:nvPr/>
          </p:nvSpPr>
          <p:spPr>
            <a:xfrm>
              <a:off x="1463335" y="1929595"/>
              <a:ext cx="6231502" cy="1129469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71450" algn="bl" rotWithShape="0">
                <a:schemeClr val="accent2">
                  <a:alpha val="86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2048;p57">
              <a:extLst>
                <a:ext uri="{FF2B5EF4-FFF2-40B4-BE49-F238E27FC236}">
                  <a16:creationId xmlns:a16="http://schemas.microsoft.com/office/drawing/2014/main" id="{57006B0E-9AB6-CD4C-94C4-7AF725AB958D}"/>
                </a:ext>
              </a:extLst>
            </p:cNvPr>
            <p:cNvSpPr/>
            <p:nvPr/>
          </p:nvSpPr>
          <p:spPr>
            <a:xfrm>
              <a:off x="1463298" y="1929595"/>
              <a:ext cx="6231600" cy="11295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chemeClr val="accent2">
                  <a:alpha val="97000"/>
                </a:scheme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049;p57">
              <a:extLst>
                <a:ext uri="{FF2B5EF4-FFF2-40B4-BE49-F238E27FC236}">
                  <a16:creationId xmlns:a16="http://schemas.microsoft.com/office/drawing/2014/main" id="{2716D41E-EB56-994D-90D9-A7DCAEBBD569}"/>
                </a:ext>
              </a:extLst>
            </p:cNvPr>
            <p:cNvSpPr/>
            <p:nvPr/>
          </p:nvSpPr>
          <p:spPr>
            <a:xfrm>
              <a:off x="1463385" y="1929595"/>
              <a:ext cx="6231600" cy="1129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2C7F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algn="bl" rotWithShape="0">
                <a:srgbClr val="FFFFFF">
                  <a:alpha val="97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Google Shape;2050;p57">
            <a:extLst>
              <a:ext uri="{FF2B5EF4-FFF2-40B4-BE49-F238E27FC236}">
                <a16:creationId xmlns:a16="http://schemas.microsoft.com/office/drawing/2014/main" id="{F22FA51B-8E62-A644-B370-114332EB2648}"/>
              </a:ext>
            </a:extLst>
          </p:cNvPr>
          <p:cNvSpPr txBox="1">
            <a:spLocks/>
          </p:cNvSpPr>
          <p:nvPr/>
        </p:nvSpPr>
        <p:spPr>
          <a:xfrm>
            <a:off x="2106400" y="2631972"/>
            <a:ext cx="7979200" cy="13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Gill Sans SemiBold" panose="020B0502020104020203" pitchFamily="34" charset="-79"/>
                <a:ea typeface="+mj-ea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" sz="8000" dirty="0"/>
              <a:t>4,498,300,000</a:t>
            </a:r>
          </a:p>
        </p:txBody>
      </p:sp>
      <p:sp>
        <p:nvSpPr>
          <p:cNvPr id="7" name="Google Shape;2051;p57">
            <a:extLst>
              <a:ext uri="{FF2B5EF4-FFF2-40B4-BE49-F238E27FC236}">
                <a16:creationId xmlns:a16="http://schemas.microsoft.com/office/drawing/2014/main" id="{3382FA39-7753-E241-B20A-410F33116692}"/>
              </a:ext>
            </a:extLst>
          </p:cNvPr>
          <p:cNvSpPr txBox="1">
            <a:spLocks/>
          </p:cNvSpPr>
          <p:nvPr/>
        </p:nvSpPr>
        <p:spPr>
          <a:xfrm>
            <a:off x="1692800" y="4347600"/>
            <a:ext cx="8806400" cy="5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133"/>
              </a:spcAft>
              <a:buNone/>
            </a:pPr>
            <a:r>
              <a:rPr lang="en-AU" dirty="0"/>
              <a:t>High scores = everyone wins</a:t>
            </a:r>
          </a:p>
        </p:txBody>
      </p:sp>
    </p:spTree>
    <p:extLst>
      <p:ext uri="{BB962C8B-B14F-4D97-AF65-F5344CB8AC3E}">
        <p14:creationId xmlns:p14="http://schemas.microsoft.com/office/powerpoint/2010/main" val="3930887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33668-930E-6848-A5E5-2D2D88CBB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38" y="303272"/>
            <a:ext cx="5321300" cy="294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E7FFB-8997-FF4A-B9F3-470335B5E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170" y="3249672"/>
            <a:ext cx="3029952" cy="3198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A7E454-C55B-274A-8B25-485FB98444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81" y="3232741"/>
            <a:ext cx="5056789" cy="28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25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A873CC-76BF-F744-B9F3-F2F38AAAAE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30" y="2241174"/>
            <a:ext cx="10264140" cy="2375652"/>
          </a:xfrm>
          <a:prstGeom prst="rect">
            <a:avLst/>
          </a:prstGeom>
        </p:spPr>
      </p:pic>
      <p:sp>
        <p:nvSpPr>
          <p:cNvPr id="6" name="Google Shape;1187;p31">
            <a:extLst>
              <a:ext uri="{FF2B5EF4-FFF2-40B4-BE49-F238E27FC236}">
                <a16:creationId xmlns:a16="http://schemas.microsoft.com/office/drawing/2014/main" id="{BA10AAE9-D402-AB4D-B257-5236993C80FB}"/>
              </a:ext>
            </a:extLst>
          </p:cNvPr>
          <p:cNvSpPr txBox="1">
            <a:spLocks/>
          </p:cNvSpPr>
          <p:nvPr/>
        </p:nvSpPr>
        <p:spPr>
          <a:xfrm>
            <a:off x="1654600" y="911526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#133 out of 199 teams!</a:t>
            </a:r>
          </a:p>
        </p:txBody>
      </p:sp>
    </p:spTree>
    <p:extLst>
      <p:ext uri="{BB962C8B-B14F-4D97-AF65-F5344CB8AC3E}">
        <p14:creationId xmlns:p14="http://schemas.microsoft.com/office/powerpoint/2010/main" val="3980279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1A4698-4491-0C4B-BE6E-FE1C6647A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09" y="1761510"/>
            <a:ext cx="10340379" cy="4176955"/>
          </a:xfrm>
          <a:prstGeom prst="rect">
            <a:avLst/>
          </a:prstGeom>
        </p:spPr>
      </p:pic>
      <p:sp>
        <p:nvSpPr>
          <p:cNvPr id="3" name="Google Shape;1187;p31">
            <a:extLst>
              <a:ext uri="{FF2B5EF4-FFF2-40B4-BE49-F238E27FC236}">
                <a16:creationId xmlns:a16="http://schemas.microsoft.com/office/drawing/2014/main" id="{E96F0AC4-403B-9B45-B915-11A1E5660237}"/>
              </a:ext>
            </a:extLst>
          </p:cNvPr>
          <p:cNvSpPr txBox="1">
            <a:spLocks/>
          </p:cNvSpPr>
          <p:nvPr/>
        </p:nvSpPr>
        <p:spPr>
          <a:xfrm>
            <a:off x="1654599" y="919533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#14 out of 142 teams!</a:t>
            </a:r>
          </a:p>
        </p:txBody>
      </p:sp>
    </p:spTree>
    <p:extLst>
      <p:ext uri="{BB962C8B-B14F-4D97-AF65-F5344CB8AC3E}">
        <p14:creationId xmlns:p14="http://schemas.microsoft.com/office/powerpoint/2010/main" val="1876967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80433E-49FB-6B40-A978-049C4FEB5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257" y="552650"/>
            <a:ext cx="2162782" cy="2676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399A75-C422-9D44-BE21-5CF4DF66C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181" y="552650"/>
            <a:ext cx="1777336" cy="2666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B1697-F69E-0747-AB7B-6F36FB226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466" y="552650"/>
            <a:ext cx="1884404" cy="2666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AFECC0-E9A5-7145-A5AE-30313EF0D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819" y="552650"/>
            <a:ext cx="2173489" cy="2676711"/>
          </a:xfrm>
          <a:prstGeom prst="rect">
            <a:avLst/>
          </a:prstGeom>
        </p:spPr>
      </p:pic>
      <p:sp>
        <p:nvSpPr>
          <p:cNvPr id="6" name="Google Shape;1187;p31">
            <a:extLst>
              <a:ext uri="{FF2B5EF4-FFF2-40B4-BE49-F238E27FC236}">
                <a16:creationId xmlns:a16="http://schemas.microsoft.com/office/drawing/2014/main" id="{C36815B6-7873-894E-B0A4-58731891A762}"/>
              </a:ext>
            </a:extLst>
          </p:cNvPr>
          <p:cNvSpPr txBox="1">
            <a:spLocks/>
          </p:cNvSpPr>
          <p:nvPr/>
        </p:nvSpPr>
        <p:spPr>
          <a:xfrm>
            <a:off x="1147534" y="4247536"/>
            <a:ext cx="3146776" cy="1653676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@</a:t>
            </a:r>
            <a:r>
              <a:rPr lang="en-AU" sz="2800" dirty="0" err="1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AletheDenis</a:t>
            </a:r>
            <a:b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</a:br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@</a:t>
            </a:r>
            <a:r>
              <a:rPr lang="en-AU" sz="2800" dirty="0" err="1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humanhacker</a:t>
            </a:r>
            <a:b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</a:br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@</a:t>
            </a:r>
            <a:r>
              <a:rPr lang="en-AU" sz="2800" dirty="0" err="1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HackingDave</a:t>
            </a:r>
            <a:endParaRPr lang="en-AU" sz="2800" dirty="0">
              <a:solidFill>
                <a:schemeClr val="bg1"/>
              </a:solidFill>
              <a:latin typeface="Gill Sans Light" panose="020B0302020104020203" pitchFamily="34" charset="-79"/>
              <a:ea typeface="Open Sans" panose="020B0606030504020204" pitchFamily="34" charset="0"/>
              <a:cs typeface="Gill Sans Light" panose="020B0302020104020203" pitchFamily="34" charset="-79"/>
            </a:endParaRPr>
          </a:p>
        </p:txBody>
      </p:sp>
      <p:sp>
        <p:nvSpPr>
          <p:cNvPr id="7" name="Google Shape;1187;p31">
            <a:extLst>
              <a:ext uri="{FF2B5EF4-FFF2-40B4-BE49-F238E27FC236}">
                <a16:creationId xmlns:a16="http://schemas.microsoft.com/office/drawing/2014/main" id="{48715455-7DAB-1B46-A4FE-6C13B53D9746}"/>
              </a:ext>
            </a:extLst>
          </p:cNvPr>
          <p:cNvSpPr txBox="1">
            <a:spLocks/>
          </p:cNvSpPr>
          <p:nvPr/>
        </p:nvSpPr>
        <p:spPr>
          <a:xfrm>
            <a:off x="1147534" y="3819832"/>
            <a:ext cx="3146776" cy="64095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>
                <a:solidFill>
                  <a:schemeClr val="bg1"/>
                </a:solidFill>
                <a:latin typeface="Gill Sans" panose="020B0502020104020203" pitchFamily="34" charset="-79"/>
                <a:ea typeface="Open Sans" panose="020B0606030504020204" pitchFamily="34" charset="0"/>
                <a:cs typeface="Gill Sans" panose="020B0502020104020203" pitchFamily="34" charset="-79"/>
              </a:rPr>
              <a:t>Twitter</a:t>
            </a:r>
          </a:p>
        </p:txBody>
      </p:sp>
      <p:sp>
        <p:nvSpPr>
          <p:cNvPr id="8" name="Google Shape;1187;p31">
            <a:extLst>
              <a:ext uri="{FF2B5EF4-FFF2-40B4-BE49-F238E27FC236}">
                <a16:creationId xmlns:a16="http://schemas.microsoft.com/office/drawing/2014/main" id="{8FDCEF5A-8BEF-B34F-B0B9-269BAAF78D2C}"/>
              </a:ext>
            </a:extLst>
          </p:cNvPr>
          <p:cNvSpPr txBox="1">
            <a:spLocks/>
          </p:cNvSpPr>
          <p:nvPr/>
        </p:nvSpPr>
        <p:spPr>
          <a:xfrm>
            <a:off x="3961288" y="3819832"/>
            <a:ext cx="3146776" cy="640954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>
                <a:solidFill>
                  <a:schemeClr val="bg1"/>
                </a:solidFill>
                <a:latin typeface="Gill Sans" panose="020B0502020104020203" pitchFamily="34" charset="-79"/>
                <a:ea typeface="Open Sans" panose="020B0606030504020204" pitchFamily="34" charset="0"/>
                <a:cs typeface="Gill Sans" panose="020B0502020104020203" pitchFamily="34" charset="-79"/>
              </a:rPr>
              <a:t>Events</a:t>
            </a:r>
          </a:p>
        </p:txBody>
      </p:sp>
      <p:sp>
        <p:nvSpPr>
          <p:cNvPr id="9" name="Google Shape;1187;p31">
            <a:extLst>
              <a:ext uri="{FF2B5EF4-FFF2-40B4-BE49-F238E27FC236}">
                <a16:creationId xmlns:a16="http://schemas.microsoft.com/office/drawing/2014/main" id="{28417D96-23F1-D24E-BF7F-65A1090E5E4A}"/>
              </a:ext>
            </a:extLst>
          </p:cNvPr>
          <p:cNvSpPr txBox="1">
            <a:spLocks/>
          </p:cNvSpPr>
          <p:nvPr/>
        </p:nvSpPr>
        <p:spPr>
          <a:xfrm>
            <a:off x="3961287" y="4250923"/>
            <a:ext cx="4284365" cy="1650289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Trace Labs</a:t>
            </a:r>
          </a:p>
          <a:p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OSINT Combine Academy</a:t>
            </a:r>
          </a:p>
          <a:p>
            <a:r>
              <a:rPr lang="en-AU" sz="2800" dirty="0">
                <a:solidFill>
                  <a:schemeClr val="bg1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National Missing Persons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551BFE-A86E-0046-A32E-E4277F6D8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652" y="3429000"/>
            <a:ext cx="2930832" cy="293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019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E10CC3-4A95-7D43-9066-DF9E61D8D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2" y="2125667"/>
            <a:ext cx="3363383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3CBD2D-395A-3F48-BF94-B4C3C5DD5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25" y="2125667"/>
            <a:ext cx="2349500" cy="1422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6BCD79-9E0F-894E-B619-F9672E0E8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878" y="3667128"/>
            <a:ext cx="6399747" cy="1870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DD3FB2-571A-D740-AC69-6D59221F6B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637" y="2125667"/>
            <a:ext cx="1612900" cy="161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1C4A05-87DD-E74B-B5D8-E6C21BF386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3805" y="3877412"/>
            <a:ext cx="1659731" cy="1659731"/>
          </a:xfrm>
          <a:prstGeom prst="rect">
            <a:avLst/>
          </a:prstGeom>
        </p:spPr>
      </p:pic>
      <p:sp>
        <p:nvSpPr>
          <p:cNvPr id="12" name="Google Shape;1187;p31">
            <a:extLst>
              <a:ext uri="{FF2B5EF4-FFF2-40B4-BE49-F238E27FC236}">
                <a16:creationId xmlns:a16="http://schemas.microsoft.com/office/drawing/2014/main" id="{FFC5D64F-1E8F-AC4A-A92C-F0E4B89FC924}"/>
              </a:ext>
            </a:extLst>
          </p:cNvPr>
          <p:cNvSpPr txBox="1">
            <a:spLocks/>
          </p:cNvSpPr>
          <p:nvPr/>
        </p:nvSpPr>
        <p:spPr>
          <a:xfrm>
            <a:off x="1654599" y="919533"/>
            <a:ext cx="8882800" cy="84197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3861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953E0CB2-DA3F-604A-B75C-8E6CB65565CB}"/>
              </a:ext>
            </a:extLst>
          </p:cNvPr>
          <p:cNvSpPr txBox="1">
            <a:spLocks/>
          </p:cNvSpPr>
          <p:nvPr/>
        </p:nvSpPr>
        <p:spPr>
          <a:xfrm>
            <a:off x="927358" y="5473311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</a:t>
            </a:r>
          </a:p>
        </p:txBody>
      </p:sp>
      <p:grpSp>
        <p:nvGrpSpPr>
          <p:cNvPr id="5" name="Google Shape;1400;p39">
            <a:extLst>
              <a:ext uri="{FF2B5EF4-FFF2-40B4-BE49-F238E27FC236}">
                <a16:creationId xmlns:a16="http://schemas.microsoft.com/office/drawing/2014/main" id="{B0FF7EF3-5EC8-D643-ADDD-C278452EFA91}"/>
              </a:ext>
            </a:extLst>
          </p:cNvPr>
          <p:cNvGrpSpPr/>
          <p:nvPr/>
        </p:nvGrpSpPr>
        <p:grpSpPr>
          <a:xfrm>
            <a:off x="1499157" y="4946819"/>
            <a:ext cx="578249" cy="576715"/>
            <a:chOff x="-937025" y="2064750"/>
            <a:chExt cx="292225" cy="291450"/>
          </a:xfrm>
        </p:grpSpPr>
        <p:sp>
          <p:nvSpPr>
            <p:cNvPr id="6" name="Google Shape;1401;p39">
              <a:extLst>
                <a:ext uri="{FF2B5EF4-FFF2-40B4-BE49-F238E27FC236}">
                  <a16:creationId xmlns:a16="http://schemas.microsoft.com/office/drawing/2014/main" id="{2CB870FE-B2B0-1B43-B62F-BF199A9DBEF8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402;p39">
              <a:extLst>
                <a:ext uri="{FF2B5EF4-FFF2-40B4-BE49-F238E27FC236}">
                  <a16:creationId xmlns:a16="http://schemas.microsoft.com/office/drawing/2014/main" id="{4B2C24CA-8968-CD48-9C15-96B733BFD0D8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403;p39">
              <a:extLst>
                <a:ext uri="{FF2B5EF4-FFF2-40B4-BE49-F238E27FC236}">
                  <a16:creationId xmlns:a16="http://schemas.microsoft.com/office/drawing/2014/main" id="{365C7523-CAA3-0E4F-9898-354E0D43216B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68517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953E0CB2-DA3F-604A-B75C-8E6CB65565CB}"/>
              </a:ext>
            </a:extLst>
          </p:cNvPr>
          <p:cNvSpPr txBox="1">
            <a:spLocks/>
          </p:cNvSpPr>
          <p:nvPr/>
        </p:nvSpPr>
        <p:spPr>
          <a:xfrm>
            <a:off x="927358" y="5473311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</a:t>
            </a:r>
          </a:p>
        </p:txBody>
      </p:sp>
      <p:grpSp>
        <p:nvGrpSpPr>
          <p:cNvPr id="5" name="Google Shape;1400;p39">
            <a:extLst>
              <a:ext uri="{FF2B5EF4-FFF2-40B4-BE49-F238E27FC236}">
                <a16:creationId xmlns:a16="http://schemas.microsoft.com/office/drawing/2014/main" id="{B0FF7EF3-5EC8-D643-ADDD-C278452EFA91}"/>
              </a:ext>
            </a:extLst>
          </p:cNvPr>
          <p:cNvGrpSpPr/>
          <p:nvPr/>
        </p:nvGrpSpPr>
        <p:grpSpPr>
          <a:xfrm>
            <a:off x="1499157" y="4946819"/>
            <a:ext cx="578249" cy="576715"/>
            <a:chOff x="-937025" y="2064750"/>
            <a:chExt cx="292225" cy="291450"/>
          </a:xfrm>
        </p:grpSpPr>
        <p:sp>
          <p:nvSpPr>
            <p:cNvPr id="6" name="Google Shape;1401;p39">
              <a:extLst>
                <a:ext uri="{FF2B5EF4-FFF2-40B4-BE49-F238E27FC236}">
                  <a16:creationId xmlns:a16="http://schemas.microsoft.com/office/drawing/2014/main" id="{2CB870FE-B2B0-1B43-B62F-BF199A9DBEF8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402;p39">
              <a:extLst>
                <a:ext uri="{FF2B5EF4-FFF2-40B4-BE49-F238E27FC236}">
                  <a16:creationId xmlns:a16="http://schemas.microsoft.com/office/drawing/2014/main" id="{4B2C24CA-8968-CD48-9C15-96B733BFD0D8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403;p39">
              <a:extLst>
                <a:ext uri="{FF2B5EF4-FFF2-40B4-BE49-F238E27FC236}">
                  <a16:creationId xmlns:a16="http://schemas.microsoft.com/office/drawing/2014/main" id="{365C7523-CAA3-0E4F-9898-354E0D43216B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" name="Google Shape;1187;p31">
            <a:extLst>
              <a:ext uri="{FF2B5EF4-FFF2-40B4-BE49-F238E27FC236}">
                <a16:creationId xmlns:a16="http://schemas.microsoft.com/office/drawing/2014/main" id="{A1B0E18B-D6C2-904E-B0D1-D0FF3E917777}"/>
              </a:ext>
            </a:extLst>
          </p:cNvPr>
          <p:cNvSpPr txBox="1">
            <a:spLocks/>
          </p:cNvSpPr>
          <p:nvPr/>
        </p:nvSpPr>
        <p:spPr>
          <a:xfrm>
            <a:off x="3436654" y="5473311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Vishing</a:t>
            </a:r>
          </a:p>
        </p:txBody>
      </p:sp>
      <p:grpSp>
        <p:nvGrpSpPr>
          <p:cNvPr id="12" name="Google Shape;1400;p39">
            <a:extLst>
              <a:ext uri="{FF2B5EF4-FFF2-40B4-BE49-F238E27FC236}">
                <a16:creationId xmlns:a16="http://schemas.microsoft.com/office/drawing/2014/main" id="{475B2307-2FF8-3740-9865-CD038F3B2AE1}"/>
              </a:ext>
            </a:extLst>
          </p:cNvPr>
          <p:cNvGrpSpPr/>
          <p:nvPr/>
        </p:nvGrpSpPr>
        <p:grpSpPr>
          <a:xfrm>
            <a:off x="4008453" y="4940132"/>
            <a:ext cx="578249" cy="576715"/>
            <a:chOff x="-937025" y="2064750"/>
            <a:chExt cx="292225" cy="291450"/>
          </a:xfrm>
        </p:grpSpPr>
        <p:sp>
          <p:nvSpPr>
            <p:cNvPr id="13" name="Google Shape;1401;p39">
              <a:extLst>
                <a:ext uri="{FF2B5EF4-FFF2-40B4-BE49-F238E27FC236}">
                  <a16:creationId xmlns:a16="http://schemas.microsoft.com/office/drawing/2014/main" id="{618DE4D1-653A-314D-B62A-9938DA9D1FB4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02;p39">
              <a:extLst>
                <a:ext uri="{FF2B5EF4-FFF2-40B4-BE49-F238E27FC236}">
                  <a16:creationId xmlns:a16="http://schemas.microsoft.com/office/drawing/2014/main" id="{12FB3D07-5D08-504E-9F36-C9A57FA02F7C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03;p39">
              <a:extLst>
                <a:ext uri="{FF2B5EF4-FFF2-40B4-BE49-F238E27FC236}">
                  <a16:creationId xmlns:a16="http://schemas.microsoft.com/office/drawing/2014/main" id="{84703346-F052-5E4D-A72F-F1901C775541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86623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sp>
        <p:nvSpPr>
          <p:cNvPr id="4" name="Google Shape;1187;p31">
            <a:extLst>
              <a:ext uri="{FF2B5EF4-FFF2-40B4-BE49-F238E27FC236}">
                <a16:creationId xmlns:a16="http://schemas.microsoft.com/office/drawing/2014/main" id="{953E0CB2-DA3F-604A-B75C-8E6CB65565CB}"/>
              </a:ext>
            </a:extLst>
          </p:cNvPr>
          <p:cNvSpPr txBox="1">
            <a:spLocks/>
          </p:cNvSpPr>
          <p:nvPr/>
        </p:nvSpPr>
        <p:spPr>
          <a:xfrm>
            <a:off x="927358" y="5473311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Phishing</a:t>
            </a:r>
          </a:p>
        </p:txBody>
      </p:sp>
      <p:grpSp>
        <p:nvGrpSpPr>
          <p:cNvPr id="5" name="Google Shape;1400;p39">
            <a:extLst>
              <a:ext uri="{FF2B5EF4-FFF2-40B4-BE49-F238E27FC236}">
                <a16:creationId xmlns:a16="http://schemas.microsoft.com/office/drawing/2014/main" id="{B0FF7EF3-5EC8-D643-ADDD-C278452EFA91}"/>
              </a:ext>
            </a:extLst>
          </p:cNvPr>
          <p:cNvGrpSpPr/>
          <p:nvPr/>
        </p:nvGrpSpPr>
        <p:grpSpPr>
          <a:xfrm>
            <a:off x="1499157" y="4946819"/>
            <a:ext cx="578249" cy="576715"/>
            <a:chOff x="-937025" y="2064750"/>
            <a:chExt cx="292225" cy="291450"/>
          </a:xfrm>
        </p:grpSpPr>
        <p:sp>
          <p:nvSpPr>
            <p:cNvPr id="6" name="Google Shape;1401;p39">
              <a:extLst>
                <a:ext uri="{FF2B5EF4-FFF2-40B4-BE49-F238E27FC236}">
                  <a16:creationId xmlns:a16="http://schemas.microsoft.com/office/drawing/2014/main" id="{2CB870FE-B2B0-1B43-B62F-BF199A9DBEF8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402;p39">
              <a:extLst>
                <a:ext uri="{FF2B5EF4-FFF2-40B4-BE49-F238E27FC236}">
                  <a16:creationId xmlns:a16="http://schemas.microsoft.com/office/drawing/2014/main" id="{4B2C24CA-8968-CD48-9C15-96B733BFD0D8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1403;p39">
              <a:extLst>
                <a:ext uri="{FF2B5EF4-FFF2-40B4-BE49-F238E27FC236}">
                  <a16:creationId xmlns:a16="http://schemas.microsoft.com/office/drawing/2014/main" id="{365C7523-CAA3-0E4F-9898-354E0D43216B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" name="Google Shape;1187;p31">
            <a:extLst>
              <a:ext uri="{FF2B5EF4-FFF2-40B4-BE49-F238E27FC236}">
                <a16:creationId xmlns:a16="http://schemas.microsoft.com/office/drawing/2014/main" id="{A1B0E18B-D6C2-904E-B0D1-D0FF3E917777}"/>
              </a:ext>
            </a:extLst>
          </p:cNvPr>
          <p:cNvSpPr txBox="1">
            <a:spLocks/>
          </p:cNvSpPr>
          <p:nvPr/>
        </p:nvSpPr>
        <p:spPr>
          <a:xfrm>
            <a:off x="3436654" y="5473311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Vishing</a:t>
            </a:r>
          </a:p>
        </p:txBody>
      </p:sp>
      <p:sp>
        <p:nvSpPr>
          <p:cNvPr id="10" name="Google Shape;1187;p31">
            <a:extLst>
              <a:ext uri="{FF2B5EF4-FFF2-40B4-BE49-F238E27FC236}">
                <a16:creationId xmlns:a16="http://schemas.microsoft.com/office/drawing/2014/main" id="{4BB50423-A4EC-6E48-AD94-E1129ABD4BFE}"/>
              </a:ext>
            </a:extLst>
          </p:cNvPr>
          <p:cNvSpPr txBox="1">
            <a:spLocks/>
          </p:cNvSpPr>
          <p:nvPr/>
        </p:nvSpPr>
        <p:spPr>
          <a:xfrm>
            <a:off x="6228623" y="5473310"/>
            <a:ext cx="1721845" cy="743647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U" sz="2400" dirty="0" err="1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rPr>
              <a:t>SMiShing</a:t>
            </a:r>
            <a:endParaRPr lang="en-AU" sz="2400" dirty="0">
              <a:solidFill>
                <a:schemeClr val="accent4"/>
              </a:solidFill>
              <a:latin typeface="Gill Sans Light" panose="020B0302020104020203" pitchFamily="34" charset="-79"/>
              <a:ea typeface="Open Sans" panose="020B0606030504020204" pitchFamily="34" charset="0"/>
              <a:cs typeface="Gill Sans Light" panose="020B0302020104020203" pitchFamily="34" charset="-79"/>
            </a:endParaRPr>
          </a:p>
        </p:txBody>
      </p:sp>
      <p:grpSp>
        <p:nvGrpSpPr>
          <p:cNvPr id="12" name="Google Shape;1400;p39">
            <a:extLst>
              <a:ext uri="{FF2B5EF4-FFF2-40B4-BE49-F238E27FC236}">
                <a16:creationId xmlns:a16="http://schemas.microsoft.com/office/drawing/2014/main" id="{475B2307-2FF8-3740-9865-CD038F3B2AE1}"/>
              </a:ext>
            </a:extLst>
          </p:cNvPr>
          <p:cNvGrpSpPr/>
          <p:nvPr/>
        </p:nvGrpSpPr>
        <p:grpSpPr>
          <a:xfrm>
            <a:off x="4008453" y="4940132"/>
            <a:ext cx="578249" cy="576715"/>
            <a:chOff x="-937025" y="2064750"/>
            <a:chExt cx="292225" cy="291450"/>
          </a:xfrm>
        </p:grpSpPr>
        <p:sp>
          <p:nvSpPr>
            <p:cNvPr id="13" name="Google Shape;1401;p39">
              <a:extLst>
                <a:ext uri="{FF2B5EF4-FFF2-40B4-BE49-F238E27FC236}">
                  <a16:creationId xmlns:a16="http://schemas.microsoft.com/office/drawing/2014/main" id="{618DE4D1-653A-314D-B62A-9938DA9D1FB4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402;p39">
              <a:extLst>
                <a:ext uri="{FF2B5EF4-FFF2-40B4-BE49-F238E27FC236}">
                  <a16:creationId xmlns:a16="http://schemas.microsoft.com/office/drawing/2014/main" id="{12FB3D07-5D08-504E-9F36-C9A57FA02F7C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03;p39">
              <a:extLst>
                <a:ext uri="{FF2B5EF4-FFF2-40B4-BE49-F238E27FC236}">
                  <a16:creationId xmlns:a16="http://schemas.microsoft.com/office/drawing/2014/main" id="{84703346-F052-5E4D-A72F-F1901C775541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6" name="Google Shape;1400;p39">
            <a:extLst>
              <a:ext uri="{FF2B5EF4-FFF2-40B4-BE49-F238E27FC236}">
                <a16:creationId xmlns:a16="http://schemas.microsoft.com/office/drawing/2014/main" id="{73A078FD-243B-9F48-B09E-2731232F8299}"/>
              </a:ext>
            </a:extLst>
          </p:cNvPr>
          <p:cNvGrpSpPr/>
          <p:nvPr/>
        </p:nvGrpSpPr>
        <p:grpSpPr>
          <a:xfrm>
            <a:off x="6800422" y="4958833"/>
            <a:ext cx="578249" cy="576715"/>
            <a:chOff x="-937025" y="2064750"/>
            <a:chExt cx="292225" cy="291450"/>
          </a:xfrm>
        </p:grpSpPr>
        <p:sp>
          <p:nvSpPr>
            <p:cNvPr id="17" name="Google Shape;1401;p39">
              <a:extLst>
                <a:ext uri="{FF2B5EF4-FFF2-40B4-BE49-F238E27FC236}">
                  <a16:creationId xmlns:a16="http://schemas.microsoft.com/office/drawing/2014/main" id="{4891CDA1-EE9F-B247-AA48-C05DCDC5F65D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402;p39">
              <a:extLst>
                <a:ext uri="{FF2B5EF4-FFF2-40B4-BE49-F238E27FC236}">
                  <a16:creationId xmlns:a16="http://schemas.microsoft.com/office/drawing/2014/main" id="{C997DF6E-F4F4-6F4A-92C8-9566286E73E7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403;p39">
              <a:extLst>
                <a:ext uri="{FF2B5EF4-FFF2-40B4-BE49-F238E27FC236}">
                  <a16:creationId xmlns:a16="http://schemas.microsoft.com/office/drawing/2014/main" id="{7B990905-1BBC-EC46-9D0C-457D7B32989F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52579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87;p31">
            <a:extLst>
              <a:ext uri="{FF2B5EF4-FFF2-40B4-BE49-F238E27FC236}">
                <a16:creationId xmlns:a16="http://schemas.microsoft.com/office/drawing/2014/main" id="{69F592EB-F6F9-CE4F-93F9-835C1A1D0ACF}"/>
              </a:ext>
            </a:extLst>
          </p:cNvPr>
          <p:cNvSpPr txBox="1">
            <a:spLocks/>
          </p:cNvSpPr>
          <p:nvPr/>
        </p:nvSpPr>
        <p:spPr>
          <a:xfrm>
            <a:off x="853789" y="3618754"/>
            <a:ext cx="8882800" cy="930215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4000" b="1" dirty="0">
                <a:solidFill>
                  <a:schemeClr val="bg1"/>
                </a:solidFill>
                <a:latin typeface="Gill Sans SemiBold" panose="020B0502020104020203" pitchFamily="34" charset="-79"/>
                <a:ea typeface="Open Sans" panose="020B0606030504020204" pitchFamily="34" charset="0"/>
                <a:cs typeface="Gill Sans SemiBold" panose="020B0502020104020203" pitchFamily="34" charset="-79"/>
              </a:rPr>
              <a:t>THE SOCIAL ENGINEER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D8F973-C21C-AE4D-8FB0-8AF77296BF4F}"/>
              </a:ext>
            </a:extLst>
          </p:cNvPr>
          <p:cNvGrpSpPr/>
          <p:nvPr/>
        </p:nvGrpSpPr>
        <p:grpSpPr>
          <a:xfrm>
            <a:off x="927358" y="4940133"/>
            <a:ext cx="10337285" cy="1276825"/>
            <a:chOff x="640342" y="3728849"/>
            <a:chExt cx="7752964" cy="957619"/>
          </a:xfrm>
        </p:grpSpPr>
        <p:sp>
          <p:nvSpPr>
            <p:cNvPr id="4" name="Google Shape;1187;p31">
              <a:extLst>
                <a:ext uri="{FF2B5EF4-FFF2-40B4-BE49-F238E27FC236}">
                  <a16:creationId xmlns:a16="http://schemas.microsoft.com/office/drawing/2014/main" id="{953E0CB2-DA3F-604A-B75C-8E6CB65565CB}"/>
                </a:ext>
              </a:extLst>
            </p:cNvPr>
            <p:cNvSpPr txBox="1">
              <a:spLocks/>
            </p:cNvSpPr>
            <p:nvPr/>
          </p:nvSpPr>
          <p:spPr>
            <a:xfrm>
              <a:off x="640342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Phishing</a:t>
              </a:r>
            </a:p>
          </p:txBody>
        </p:sp>
        <p:grpSp>
          <p:nvGrpSpPr>
            <p:cNvPr id="5" name="Google Shape;1400;p39">
              <a:extLst>
                <a:ext uri="{FF2B5EF4-FFF2-40B4-BE49-F238E27FC236}">
                  <a16:creationId xmlns:a16="http://schemas.microsoft.com/office/drawing/2014/main" id="{B0FF7EF3-5EC8-D643-ADDD-C278452EFA91}"/>
                </a:ext>
              </a:extLst>
            </p:cNvPr>
            <p:cNvGrpSpPr/>
            <p:nvPr/>
          </p:nvGrpSpPr>
          <p:grpSpPr>
            <a:xfrm>
              <a:off x="1069191" y="3733864"/>
              <a:ext cx="433687" cy="432536"/>
              <a:chOff x="-937025" y="2064750"/>
              <a:chExt cx="292225" cy="291450"/>
            </a:xfrm>
          </p:grpSpPr>
          <p:sp>
            <p:nvSpPr>
              <p:cNvPr id="6" name="Google Shape;1401;p39">
                <a:extLst>
                  <a:ext uri="{FF2B5EF4-FFF2-40B4-BE49-F238E27FC236}">
                    <a16:creationId xmlns:a16="http://schemas.microsoft.com/office/drawing/2014/main" id="{2CB870FE-B2B0-1B43-B62F-BF199A9DBEF8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" name="Google Shape;1402;p39">
                <a:extLst>
                  <a:ext uri="{FF2B5EF4-FFF2-40B4-BE49-F238E27FC236}">
                    <a16:creationId xmlns:a16="http://schemas.microsoft.com/office/drawing/2014/main" id="{4B2C24CA-8968-CD48-9C15-96B733BFD0D8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" name="Google Shape;1403;p39">
                <a:extLst>
                  <a:ext uri="{FF2B5EF4-FFF2-40B4-BE49-F238E27FC236}">
                    <a16:creationId xmlns:a16="http://schemas.microsoft.com/office/drawing/2014/main" id="{365C7523-CAA3-0E4F-9898-354E0D43216B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9" name="Google Shape;1187;p31">
              <a:extLst>
                <a:ext uri="{FF2B5EF4-FFF2-40B4-BE49-F238E27FC236}">
                  <a16:creationId xmlns:a16="http://schemas.microsoft.com/office/drawing/2014/main" id="{A1B0E18B-D6C2-904E-B0D1-D0FF3E917777}"/>
                </a:ext>
              </a:extLst>
            </p:cNvPr>
            <p:cNvSpPr txBox="1">
              <a:spLocks/>
            </p:cNvSpPr>
            <p:nvPr/>
          </p:nvSpPr>
          <p:spPr>
            <a:xfrm>
              <a:off x="2522314" y="4128733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Vishing</a:t>
              </a:r>
            </a:p>
          </p:txBody>
        </p:sp>
        <p:sp>
          <p:nvSpPr>
            <p:cNvPr id="10" name="Google Shape;1187;p31">
              <a:extLst>
                <a:ext uri="{FF2B5EF4-FFF2-40B4-BE49-F238E27FC236}">
                  <a16:creationId xmlns:a16="http://schemas.microsoft.com/office/drawing/2014/main" id="{4BB50423-A4EC-6E48-AD94-E1129ABD4BFE}"/>
                </a:ext>
              </a:extLst>
            </p:cNvPr>
            <p:cNvSpPr txBox="1">
              <a:spLocks/>
            </p:cNvSpPr>
            <p:nvPr/>
          </p:nvSpPr>
          <p:spPr>
            <a:xfrm>
              <a:off x="4616291" y="4128732"/>
              <a:ext cx="1291384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 err="1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SMiShing</a:t>
              </a:r>
              <a:endPara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endParaRPr>
            </a:p>
          </p:txBody>
        </p:sp>
        <p:sp>
          <p:nvSpPr>
            <p:cNvPr id="11" name="Google Shape;1187;p31">
              <a:extLst>
                <a:ext uri="{FF2B5EF4-FFF2-40B4-BE49-F238E27FC236}">
                  <a16:creationId xmlns:a16="http://schemas.microsoft.com/office/drawing/2014/main" id="{DB07C3C5-15AB-D845-8DBC-62E6B3B0379C}"/>
                </a:ext>
              </a:extLst>
            </p:cNvPr>
            <p:cNvSpPr txBox="1">
              <a:spLocks/>
            </p:cNvSpPr>
            <p:nvPr/>
          </p:nvSpPr>
          <p:spPr>
            <a:xfrm>
              <a:off x="6423129" y="4128732"/>
              <a:ext cx="1970177" cy="557735"/>
            </a:xfrm>
            <a:prstGeom prst="rect">
              <a:avLst/>
            </a:prstGeom>
          </p:spPr>
          <p:txBody>
            <a:bodyPr spcFirstLastPara="1" wrap="square" lIns="121900" tIns="121900" rIns="121900" bIns="121900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AU" sz="2400" dirty="0" err="1">
                  <a:solidFill>
                    <a:schemeClr val="accent4"/>
                  </a:solidFill>
                  <a:latin typeface="Gill Sans Light" panose="020B0302020104020203" pitchFamily="34" charset="-79"/>
                  <a:ea typeface="Open Sans" panose="020B0606030504020204" pitchFamily="34" charset="0"/>
                  <a:cs typeface="Gill Sans Light" panose="020B0302020104020203" pitchFamily="34" charset="-79"/>
                </a:rPr>
                <a:t>Impersonishing</a:t>
              </a:r>
              <a:endParaRPr lang="en-AU" sz="2400" dirty="0">
                <a:solidFill>
                  <a:schemeClr val="accent4"/>
                </a:solidFill>
                <a:latin typeface="Gill Sans Light" panose="020B0302020104020203" pitchFamily="34" charset="-79"/>
                <a:ea typeface="Open Sans" panose="020B0606030504020204" pitchFamily="34" charset="0"/>
                <a:cs typeface="Gill Sans Light" panose="020B0302020104020203" pitchFamily="34" charset="-79"/>
              </a:endParaRPr>
            </a:p>
          </p:txBody>
        </p:sp>
        <p:grpSp>
          <p:nvGrpSpPr>
            <p:cNvPr id="12" name="Google Shape;1400;p39">
              <a:extLst>
                <a:ext uri="{FF2B5EF4-FFF2-40B4-BE49-F238E27FC236}">
                  <a16:creationId xmlns:a16="http://schemas.microsoft.com/office/drawing/2014/main" id="{475B2307-2FF8-3740-9865-CD038F3B2AE1}"/>
                </a:ext>
              </a:extLst>
            </p:cNvPr>
            <p:cNvGrpSpPr/>
            <p:nvPr/>
          </p:nvGrpSpPr>
          <p:grpSpPr>
            <a:xfrm>
              <a:off x="2951163" y="3728849"/>
              <a:ext cx="433687" cy="432536"/>
              <a:chOff x="-937025" y="2064750"/>
              <a:chExt cx="292225" cy="291450"/>
            </a:xfrm>
          </p:grpSpPr>
          <p:sp>
            <p:nvSpPr>
              <p:cNvPr id="13" name="Google Shape;1401;p39">
                <a:extLst>
                  <a:ext uri="{FF2B5EF4-FFF2-40B4-BE49-F238E27FC236}">
                    <a16:creationId xmlns:a16="http://schemas.microsoft.com/office/drawing/2014/main" id="{618DE4D1-653A-314D-B62A-9938DA9D1FB4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1402;p39">
                <a:extLst>
                  <a:ext uri="{FF2B5EF4-FFF2-40B4-BE49-F238E27FC236}">
                    <a16:creationId xmlns:a16="http://schemas.microsoft.com/office/drawing/2014/main" id="{12FB3D07-5D08-504E-9F36-C9A57FA02F7C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1403;p39">
                <a:extLst>
                  <a:ext uri="{FF2B5EF4-FFF2-40B4-BE49-F238E27FC236}">
                    <a16:creationId xmlns:a16="http://schemas.microsoft.com/office/drawing/2014/main" id="{84703346-F052-5E4D-A72F-F1901C775541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6" name="Google Shape;1400;p39">
              <a:extLst>
                <a:ext uri="{FF2B5EF4-FFF2-40B4-BE49-F238E27FC236}">
                  <a16:creationId xmlns:a16="http://schemas.microsoft.com/office/drawing/2014/main" id="{73A078FD-243B-9F48-B09E-2731232F8299}"/>
                </a:ext>
              </a:extLst>
            </p:cNvPr>
            <p:cNvGrpSpPr/>
            <p:nvPr/>
          </p:nvGrpSpPr>
          <p:grpSpPr>
            <a:xfrm>
              <a:off x="5045140" y="3742875"/>
              <a:ext cx="433687" cy="432536"/>
              <a:chOff x="-937025" y="2064750"/>
              <a:chExt cx="292225" cy="291450"/>
            </a:xfrm>
          </p:grpSpPr>
          <p:sp>
            <p:nvSpPr>
              <p:cNvPr id="17" name="Google Shape;1401;p39">
                <a:extLst>
                  <a:ext uri="{FF2B5EF4-FFF2-40B4-BE49-F238E27FC236}">
                    <a16:creationId xmlns:a16="http://schemas.microsoft.com/office/drawing/2014/main" id="{4891CDA1-EE9F-B247-AA48-C05DCDC5F65D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8" name="Google Shape;1402;p39">
                <a:extLst>
                  <a:ext uri="{FF2B5EF4-FFF2-40B4-BE49-F238E27FC236}">
                    <a16:creationId xmlns:a16="http://schemas.microsoft.com/office/drawing/2014/main" id="{C997DF6E-F4F4-6F4A-92C8-9566286E73E7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1403;p39">
                <a:extLst>
                  <a:ext uri="{FF2B5EF4-FFF2-40B4-BE49-F238E27FC236}">
                    <a16:creationId xmlns:a16="http://schemas.microsoft.com/office/drawing/2014/main" id="{7B990905-1BBC-EC46-9D0C-457D7B32989F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0" name="Google Shape;1400;p39">
              <a:extLst>
                <a:ext uri="{FF2B5EF4-FFF2-40B4-BE49-F238E27FC236}">
                  <a16:creationId xmlns:a16="http://schemas.microsoft.com/office/drawing/2014/main" id="{19A85C81-C601-F741-9825-A5A1765BC63C}"/>
                </a:ext>
              </a:extLst>
            </p:cNvPr>
            <p:cNvGrpSpPr/>
            <p:nvPr/>
          </p:nvGrpSpPr>
          <p:grpSpPr>
            <a:xfrm>
              <a:off x="7191374" y="3756900"/>
              <a:ext cx="433687" cy="432536"/>
              <a:chOff x="-937025" y="2064750"/>
              <a:chExt cx="292225" cy="291450"/>
            </a:xfrm>
          </p:grpSpPr>
          <p:sp>
            <p:nvSpPr>
              <p:cNvPr id="21" name="Google Shape;1401;p39">
                <a:extLst>
                  <a:ext uri="{FF2B5EF4-FFF2-40B4-BE49-F238E27FC236}">
                    <a16:creationId xmlns:a16="http://schemas.microsoft.com/office/drawing/2014/main" id="{B9FFEFC8-2ECE-3540-9ED0-DDBCE2B3E7B1}"/>
                  </a:ext>
                </a:extLst>
              </p:cNvPr>
              <p:cNvSpPr/>
              <p:nvPr/>
            </p:nvSpPr>
            <p:spPr>
              <a:xfrm>
                <a:off x="-834625" y="2134850"/>
                <a:ext cx="8665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03" extrusionOk="0">
                    <a:moveTo>
                      <a:pt x="1702" y="599"/>
                    </a:moveTo>
                    <a:cubicBezTo>
                      <a:pt x="1922" y="599"/>
                      <a:pt x="2080" y="788"/>
                      <a:pt x="2080" y="977"/>
                    </a:cubicBezTo>
                    <a:cubicBezTo>
                      <a:pt x="2080" y="1166"/>
                      <a:pt x="1922" y="1324"/>
                      <a:pt x="1702" y="1324"/>
                    </a:cubicBezTo>
                    <a:cubicBezTo>
                      <a:pt x="1512" y="1324"/>
                      <a:pt x="1355" y="1166"/>
                      <a:pt x="1355" y="977"/>
                    </a:cubicBezTo>
                    <a:cubicBezTo>
                      <a:pt x="1355" y="788"/>
                      <a:pt x="1512" y="599"/>
                      <a:pt x="1702" y="599"/>
                    </a:cubicBezTo>
                    <a:close/>
                    <a:moveTo>
                      <a:pt x="1765" y="2048"/>
                    </a:moveTo>
                    <a:cubicBezTo>
                      <a:pt x="2174" y="2048"/>
                      <a:pt x="2584" y="2300"/>
                      <a:pt x="2741" y="2710"/>
                    </a:cubicBezTo>
                    <a:lnTo>
                      <a:pt x="756" y="2710"/>
                    </a:lnTo>
                    <a:cubicBezTo>
                      <a:pt x="914" y="2300"/>
                      <a:pt x="1292" y="2048"/>
                      <a:pt x="1765" y="2048"/>
                    </a:cubicBezTo>
                    <a:close/>
                    <a:moveTo>
                      <a:pt x="1702" y="0"/>
                    </a:moveTo>
                    <a:cubicBezTo>
                      <a:pt x="1166" y="0"/>
                      <a:pt x="693" y="441"/>
                      <a:pt x="693" y="1009"/>
                    </a:cubicBezTo>
                    <a:cubicBezTo>
                      <a:pt x="693" y="1198"/>
                      <a:pt x="788" y="1387"/>
                      <a:pt x="851" y="1576"/>
                    </a:cubicBezTo>
                    <a:cubicBezTo>
                      <a:pt x="347" y="1891"/>
                      <a:pt x="0" y="2426"/>
                      <a:pt x="0" y="3056"/>
                    </a:cubicBezTo>
                    <a:cubicBezTo>
                      <a:pt x="0" y="3245"/>
                      <a:pt x="158" y="3403"/>
                      <a:pt x="347" y="3403"/>
                    </a:cubicBezTo>
                    <a:lnTo>
                      <a:pt x="3088" y="3403"/>
                    </a:lnTo>
                    <a:cubicBezTo>
                      <a:pt x="3308" y="3403"/>
                      <a:pt x="3466" y="3245"/>
                      <a:pt x="3466" y="3056"/>
                    </a:cubicBezTo>
                    <a:cubicBezTo>
                      <a:pt x="3434" y="2426"/>
                      <a:pt x="3088" y="1828"/>
                      <a:pt x="2584" y="1576"/>
                    </a:cubicBezTo>
                    <a:cubicBezTo>
                      <a:pt x="2710" y="1387"/>
                      <a:pt x="2741" y="1198"/>
                      <a:pt x="2741" y="1009"/>
                    </a:cubicBezTo>
                    <a:cubicBezTo>
                      <a:pt x="2741" y="441"/>
                      <a:pt x="2269" y="0"/>
                      <a:pt x="17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1402;p39">
                <a:extLst>
                  <a:ext uri="{FF2B5EF4-FFF2-40B4-BE49-F238E27FC236}">
                    <a16:creationId xmlns:a16="http://schemas.microsoft.com/office/drawing/2014/main" id="{FB28DFC4-70C9-D843-BFA2-730F0F7BEF35}"/>
                  </a:ext>
                </a:extLst>
              </p:cNvPr>
              <p:cNvSpPr/>
              <p:nvPr/>
            </p:nvSpPr>
            <p:spPr>
              <a:xfrm>
                <a:off x="-936225" y="2304975"/>
                <a:ext cx="289850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1594" h="2049" extrusionOk="0">
                    <a:moveTo>
                      <a:pt x="3056" y="662"/>
                    </a:moveTo>
                    <a:cubicBezTo>
                      <a:pt x="3277" y="662"/>
                      <a:pt x="3434" y="820"/>
                      <a:pt x="3434" y="1009"/>
                    </a:cubicBezTo>
                    <a:cubicBezTo>
                      <a:pt x="3434" y="1229"/>
                      <a:pt x="3277" y="1387"/>
                      <a:pt x="3056" y="1387"/>
                    </a:cubicBezTo>
                    <a:lnTo>
                      <a:pt x="1008" y="1387"/>
                    </a:lnTo>
                    <a:cubicBezTo>
                      <a:pt x="819" y="1387"/>
                      <a:pt x="662" y="1229"/>
                      <a:pt x="662" y="1009"/>
                    </a:cubicBezTo>
                    <a:cubicBezTo>
                      <a:pt x="662" y="820"/>
                      <a:pt x="819" y="662"/>
                      <a:pt x="1008" y="662"/>
                    </a:cubicBezTo>
                    <a:close/>
                    <a:moveTo>
                      <a:pt x="10586" y="693"/>
                    </a:moveTo>
                    <a:cubicBezTo>
                      <a:pt x="10775" y="693"/>
                      <a:pt x="10932" y="851"/>
                      <a:pt x="10932" y="1072"/>
                    </a:cubicBezTo>
                    <a:cubicBezTo>
                      <a:pt x="10901" y="1229"/>
                      <a:pt x="10775" y="1387"/>
                      <a:pt x="10586" y="1387"/>
                    </a:cubicBezTo>
                    <a:lnTo>
                      <a:pt x="4001" y="1387"/>
                    </a:lnTo>
                    <a:cubicBezTo>
                      <a:pt x="4096" y="1166"/>
                      <a:pt x="4096" y="914"/>
                      <a:pt x="4001" y="693"/>
                    </a:cubicBezTo>
                    <a:close/>
                    <a:moveTo>
                      <a:pt x="1008" y="0"/>
                    </a:moveTo>
                    <a:cubicBezTo>
                      <a:pt x="473" y="0"/>
                      <a:pt x="0" y="473"/>
                      <a:pt x="0" y="1009"/>
                    </a:cubicBezTo>
                    <a:cubicBezTo>
                      <a:pt x="0" y="1576"/>
                      <a:pt x="473" y="2048"/>
                      <a:pt x="1008" y="2048"/>
                    </a:cubicBezTo>
                    <a:lnTo>
                      <a:pt x="10586" y="2048"/>
                    </a:lnTo>
                    <a:cubicBezTo>
                      <a:pt x="11121" y="2048"/>
                      <a:pt x="11594" y="1576"/>
                      <a:pt x="11594" y="1009"/>
                    </a:cubicBezTo>
                    <a:cubicBezTo>
                      <a:pt x="11594" y="473"/>
                      <a:pt x="11121" y="0"/>
                      <a:pt x="10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1403;p39">
                <a:extLst>
                  <a:ext uri="{FF2B5EF4-FFF2-40B4-BE49-F238E27FC236}">
                    <a16:creationId xmlns:a16="http://schemas.microsoft.com/office/drawing/2014/main" id="{19EC6A76-D2CF-3B4C-BF1A-29F6671621D0}"/>
                  </a:ext>
                </a:extLst>
              </p:cNvPr>
              <p:cNvSpPr/>
              <p:nvPr/>
            </p:nvSpPr>
            <p:spPr>
              <a:xfrm>
                <a:off x="-937025" y="2064750"/>
                <a:ext cx="292225" cy="223125"/>
              </a:xfrm>
              <a:custGeom>
                <a:avLst/>
                <a:gdLst/>
                <a:ahLst/>
                <a:cxnLst/>
                <a:rect l="l" t="t" r="r" b="b"/>
                <a:pathLst>
                  <a:path w="11689" h="8925" extrusionOk="0">
                    <a:moveTo>
                      <a:pt x="3813" y="662"/>
                    </a:moveTo>
                    <a:cubicBezTo>
                      <a:pt x="4002" y="662"/>
                      <a:pt x="4159" y="820"/>
                      <a:pt x="4159" y="1009"/>
                    </a:cubicBezTo>
                    <a:lnTo>
                      <a:pt x="4159" y="1355"/>
                    </a:lnTo>
                    <a:lnTo>
                      <a:pt x="3813" y="1355"/>
                    </a:lnTo>
                    <a:cubicBezTo>
                      <a:pt x="3246" y="1355"/>
                      <a:pt x="2773" y="1828"/>
                      <a:pt x="2773" y="2395"/>
                    </a:cubicBezTo>
                    <a:lnTo>
                      <a:pt x="2773" y="4978"/>
                    </a:lnTo>
                    <a:lnTo>
                      <a:pt x="2080" y="5703"/>
                    </a:lnTo>
                    <a:lnTo>
                      <a:pt x="2080" y="5199"/>
                    </a:lnTo>
                    <a:cubicBezTo>
                      <a:pt x="2080" y="4978"/>
                      <a:pt x="1922" y="4821"/>
                      <a:pt x="1702" y="4821"/>
                    </a:cubicBezTo>
                    <a:lnTo>
                      <a:pt x="1040" y="4821"/>
                    </a:lnTo>
                    <a:cubicBezTo>
                      <a:pt x="851" y="4821"/>
                      <a:pt x="694" y="4663"/>
                      <a:pt x="694" y="4474"/>
                    </a:cubicBezTo>
                    <a:lnTo>
                      <a:pt x="694" y="1009"/>
                    </a:lnTo>
                    <a:cubicBezTo>
                      <a:pt x="694" y="820"/>
                      <a:pt x="851" y="662"/>
                      <a:pt x="1040" y="662"/>
                    </a:cubicBezTo>
                    <a:close/>
                    <a:moveTo>
                      <a:pt x="10649" y="662"/>
                    </a:moveTo>
                    <a:cubicBezTo>
                      <a:pt x="10838" y="662"/>
                      <a:pt x="10996" y="820"/>
                      <a:pt x="10996" y="1009"/>
                    </a:cubicBezTo>
                    <a:lnTo>
                      <a:pt x="10996" y="4474"/>
                    </a:lnTo>
                    <a:cubicBezTo>
                      <a:pt x="10996" y="4695"/>
                      <a:pt x="10838" y="4852"/>
                      <a:pt x="10649" y="4852"/>
                    </a:cubicBezTo>
                    <a:lnTo>
                      <a:pt x="9893" y="4852"/>
                    </a:lnTo>
                    <a:cubicBezTo>
                      <a:pt x="9704" y="4852"/>
                      <a:pt x="9547" y="5010"/>
                      <a:pt x="9547" y="5199"/>
                    </a:cubicBezTo>
                    <a:lnTo>
                      <a:pt x="9547" y="5703"/>
                    </a:lnTo>
                    <a:lnTo>
                      <a:pt x="8885" y="5010"/>
                    </a:lnTo>
                    <a:lnTo>
                      <a:pt x="8885" y="2395"/>
                    </a:lnTo>
                    <a:cubicBezTo>
                      <a:pt x="8885" y="1859"/>
                      <a:pt x="8412" y="1387"/>
                      <a:pt x="7845" y="1387"/>
                    </a:cubicBezTo>
                    <a:lnTo>
                      <a:pt x="7499" y="1387"/>
                    </a:lnTo>
                    <a:lnTo>
                      <a:pt x="7499" y="1009"/>
                    </a:lnTo>
                    <a:cubicBezTo>
                      <a:pt x="7499" y="820"/>
                      <a:pt x="7656" y="662"/>
                      <a:pt x="7845" y="662"/>
                    </a:cubicBezTo>
                    <a:close/>
                    <a:moveTo>
                      <a:pt x="7845" y="2048"/>
                    </a:moveTo>
                    <a:cubicBezTo>
                      <a:pt x="8066" y="2048"/>
                      <a:pt x="8223" y="2206"/>
                      <a:pt x="8223" y="2395"/>
                    </a:cubicBezTo>
                    <a:lnTo>
                      <a:pt x="8223" y="6522"/>
                    </a:lnTo>
                    <a:cubicBezTo>
                      <a:pt x="8223" y="6742"/>
                      <a:pt x="8066" y="6900"/>
                      <a:pt x="7845" y="6900"/>
                    </a:cubicBezTo>
                    <a:lnTo>
                      <a:pt x="6711" y="6900"/>
                    </a:lnTo>
                    <a:cubicBezTo>
                      <a:pt x="6585" y="6900"/>
                      <a:pt x="6491" y="6931"/>
                      <a:pt x="6428" y="7057"/>
                    </a:cubicBezTo>
                    <a:lnTo>
                      <a:pt x="5798" y="8003"/>
                    </a:lnTo>
                    <a:lnTo>
                      <a:pt x="5167" y="7057"/>
                    </a:lnTo>
                    <a:cubicBezTo>
                      <a:pt x="5104" y="6963"/>
                      <a:pt x="5010" y="6900"/>
                      <a:pt x="4915" y="6900"/>
                    </a:cubicBezTo>
                    <a:lnTo>
                      <a:pt x="3750" y="6900"/>
                    </a:lnTo>
                    <a:cubicBezTo>
                      <a:pt x="3561" y="6900"/>
                      <a:pt x="3403" y="6742"/>
                      <a:pt x="3403" y="6522"/>
                    </a:cubicBezTo>
                    <a:lnTo>
                      <a:pt x="3403" y="2395"/>
                    </a:lnTo>
                    <a:cubicBezTo>
                      <a:pt x="3403" y="2206"/>
                      <a:pt x="3561" y="2048"/>
                      <a:pt x="3750" y="2048"/>
                    </a:cubicBezTo>
                    <a:close/>
                    <a:moveTo>
                      <a:pt x="1009" y="0"/>
                    </a:moveTo>
                    <a:cubicBezTo>
                      <a:pt x="473" y="0"/>
                      <a:pt x="1" y="473"/>
                      <a:pt x="1" y="1009"/>
                    </a:cubicBezTo>
                    <a:lnTo>
                      <a:pt x="1" y="4474"/>
                    </a:lnTo>
                    <a:cubicBezTo>
                      <a:pt x="1" y="5041"/>
                      <a:pt x="473" y="5514"/>
                      <a:pt x="1009" y="5514"/>
                    </a:cubicBezTo>
                    <a:lnTo>
                      <a:pt x="1355" y="5514"/>
                    </a:lnTo>
                    <a:lnTo>
                      <a:pt x="1355" y="6522"/>
                    </a:lnTo>
                    <a:cubicBezTo>
                      <a:pt x="1355" y="6736"/>
                      <a:pt x="1544" y="6877"/>
                      <a:pt x="1724" y="6877"/>
                    </a:cubicBezTo>
                    <a:cubicBezTo>
                      <a:pt x="1809" y="6877"/>
                      <a:pt x="1893" y="6845"/>
                      <a:pt x="1954" y="6774"/>
                    </a:cubicBezTo>
                    <a:lnTo>
                      <a:pt x="2742" y="5986"/>
                    </a:lnTo>
                    <a:lnTo>
                      <a:pt x="2742" y="6522"/>
                    </a:lnTo>
                    <a:cubicBezTo>
                      <a:pt x="2742" y="7089"/>
                      <a:pt x="3214" y="7562"/>
                      <a:pt x="3781" y="7562"/>
                    </a:cubicBezTo>
                    <a:lnTo>
                      <a:pt x="4726" y="7562"/>
                    </a:lnTo>
                    <a:lnTo>
                      <a:pt x="5545" y="8759"/>
                    </a:lnTo>
                    <a:cubicBezTo>
                      <a:pt x="5608" y="8869"/>
                      <a:pt x="5719" y="8924"/>
                      <a:pt x="5825" y="8924"/>
                    </a:cubicBezTo>
                    <a:cubicBezTo>
                      <a:pt x="5931" y="8924"/>
                      <a:pt x="6034" y="8869"/>
                      <a:pt x="6081" y="8759"/>
                    </a:cubicBezTo>
                    <a:lnTo>
                      <a:pt x="6932" y="7562"/>
                    </a:lnTo>
                    <a:lnTo>
                      <a:pt x="7877" y="7562"/>
                    </a:lnTo>
                    <a:cubicBezTo>
                      <a:pt x="8412" y="7562"/>
                      <a:pt x="8885" y="7089"/>
                      <a:pt x="8885" y="6522"/>
                    </a:cubicBezTo>
                    <a:lnTo>
                      <a:pt x="8885" y="5986"/>
                    </a:lnTo>
                    <a:lnTo>
                      <a:pt x="9673" y="6774"/>
                    </a:lnTo>
                    <a:cubicBezTo>
                      <a:pt x="9733" y="6845"/>
                      <a:pt x="9817" y="6877"/>
                      <a:pt x="9903" y="6877"/>
                    </a:cubicBezTo>
                    <a:cubicBezTo>
                      <a:pt x="10083" y="6877"/>
                      <a:pt x="10271" y="6736"/>
                      <a:pt x="10271" y="6522"/>
                    </a:cubicBezTo>
                    <a:lnTo>
                      <a:pt x="10271" y="5514"/>
                    </a:lnTo>
                    <a:lnTo>
                      <a:pt x="10649" y="5514"/>
                    </a:lnTo>
                    <a:cubicBezTo>
                      <a:pt x="11216" y="5514"/>
                      <a:pt x="11689" y="5041"/>
                      <a:pt x="11689" y="4474"/>
                    </a:cubicBezTo>
                    <a:lnTo>
                      <a:pt x="11689" y="1009"/>
                    </a:lnTo>
                    <a:cubicBezTo>
                      <a:pt x="11689" y="441"/>
                      <a:pt x="11216" y="0"/>
                      <a:pt x="10649" y="0"/>
                    </a:cubicBezTo>
                    <a:lnTo>
                      <a:pt x="7845" y="0"/>
                    </a:lnTo>
                    <a:cubicBezTo>
                      <a:pt x="7310" y="0"/>
                      <a:pt x="6837" y="473"/>
                      <a:pt x="6837" y="1009"/>
                    </a:cubicBezTo>
                    <a:lnTo>
                      <a:pt x="6837" y="1387"/>
                    </a:lnTo>
                    <a:lnTo>
                      <a:pt x="4789" y="1387"/>
                    </a:lnTo>
                    <a:lnTo>
                      <a:pt x="4789" y="1009"/>
                    </a:lnTo>
                    <a:cubicBezTo>
                      <a:pt x="4789" y="473"/>
                      <a:pt x="4317" y="0"/>
                      <a:pt x="37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0537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2436</Words>
  <Application>Microsoft Macintosh PowerPoint</Application>
  <PresentationFormat>Widescreen</PresentationFormat>
  <Paragraphs>397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Cantarell</vt:lpstr>
      <vt:lpstr>Gill Sans</vt:lpstr>
      <vt:lpstr>Gill Sans Light</vt:lpstr>
      <vt:lpstr>Gill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Cool, why does it matter?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Yianna Paris</dc:creator>
  <cp:lastModifiedBy>Yianna Paris</cp:lastModifiedBy>
  <cp:revision>1</cp:revision>
  <dcterms:created xsi:type="dcterms:W3CDTF">2020-09-01T23:10:08Z</dcterms:created>
  <dcterms:modified xsi:type="dcterms:W3CDTF">2020-09-27T10:06:35Z</dcterms:modified>
</cp:coreProperties>
</file>